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74" r:id="rId4"/>
    <p:sldId id="258" r:id="rId5"/>
    <p:sldId id="269" r:id="rId6"/>
    <p:sldId id="270" r:id="rId7"/>
    <p:sldId id="271" r:id="rId8"/>
    <p:sldId id="272" r:id="rId9"/>
    <p:sldId id="273" r:id="rId10"/>
    <p:sldId id="265" r:id="rId11"/>
    <p:sldId id="266" r:id="rId12"/>
    <p:sldId id="275" r:id="rId13"/>
    <p:sldId id="267" r:id="rId14"/>
    <p:sldId id="268" r:id="rId1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22" autoAdjust="0"/>
    <p:restoredTop sz="92007" autoAdjust="0"/>
  </p:normalViewPr>
  <p:slideViewPr>
    <p:cSldViewPr>
      <p:cViewPr>
        <p:scale>
          <a:sx n="70" d="100"/>
          <a:sy n="70" d="100"/>
        </p:scale>
        <p:origin x="-522"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3" d="100"/>
          <a:sy n="53" d="100"/>
        </p:scale>
        <p:origin x="-1800"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2DC99A55-FC36-47B4-93CB-76F72AC972D5}" type="datetimeFigureOut">
              <a:rPr lang="en-US" smtClean="0"/>
              <a:t>2/3/2014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9A591059-D13A-4D58-AF9F-997359D8CE13}" type="slidenum">
              <a:rPr lang="en-US" smtClean="0"/>
              <a:t>‹#›</a:t>
            </a:fld>
            <a:endParaRPr lang="en-US"/>
          </a:p>
        </p:txBody>
      </p:sp>
    </p:spTree>
    <p:extLst>
      <p:ext uri="{BB962C8B-B14F-4D97-AF65-F5344CB8AC3E}">
        <p14:creationId xmlns:p14="http://schemas.microsoft.com/office/powerpoint/2010/main" val="1749485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the opportunity to talk with you today about the Izaak Walton League’s new strategic plan and the conservation and outdoor recreation goals we have set for ourselves.</a:t>
            </a:r>
          </a:p>
          <a:p>
            <a:endParaRPr lang="en-US" dirty="0" smtClean="0"/>
          </a:p>
          <a:p>
            <a:r>
              <a:rPr lang="en-US" dirty="0" smtClean="0"/>
              <a:t>I want to give you a quick overview of the strategic goals and highlight specific actions the national organization,</a:t>
            </a:r>
            <a:r>
              <a:rPr lang="en-US" baseline="0" dirty="0" smtClean="0"/>
              <a:t> </a:t>
            </a:r>
            <a:r>
              <a:rPr lang="en-US" dirty="0" smtClean="0"/>
              <a:t>chapters, and members can take this year to begin achieving these goals.</a:t>
            </a:r>
          </a:p>
          <a:p>
            <a:endParaRPr lang="en-US" dirty="0" smtClean="0"/>
          </a:p>
          <a:p>
            <a:r>
              <a:rPr lang="en-US" dirty="0" smtClean="0"/>
              <a:t>I am happy to answer any questions you have or ensure that League staff get back to you with an answer.</a:t>
            </a:r>
          </a:p>
        </p:txBody>
      </p:sp>
      <p:sp>
        <p:nvSpPr>
          <p:cNvPr id="4" name="Slide Number Placeholder 3"/>
          <p:cNvSpPr>
            <a:spLocks noGrp="1"/>
          </p:cNvSpPr>
          <p:nvPr>
            <p:ph type="sldNum" sz="quarter" idx="10"/>
          </p:nvPr>
        </p:nvSpPr>
        <p:spPr/>
        <p:txBody>
          <a:bodyPr/>
          <a:lstStyle/>
          <a:p>
            <a:fld id="{9A591059-D13A-4D58-AF9F-997359D8CE13}" type="slidenum">
              <a:rPr lang="en-US" smtClean="0"/>
              <a:t>1</a:t>
            </a:fld>
            <a:endParaRPr lang="en-US"/>
          </a:p>
        </p:txBody>
      </p:sp>
    </p:spTree>
    <p:extLst>
      <p:ext uri="{BB962C8B-B14F-4D97-AF65-F5344CB8AC3E}">
        <p14:creationId xmlns:p14="http://schemas.microsoft.com/office/powerpoint/2010/main" val="3104322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659630"/>
          </a:xfrm>
        </p:spPr>
        <p:txBody>
          <a:bodyPr/>
          <a:lstStyle/>
          <a:p>
            <a:pPr defTabSz="966612"/>
            <a:r>
              <a:rPr lang="en-US" dirty="0" smtClean="0"/>
              <a:t>As we</a:t>
            </a:r>
            <a:r>
              <a:rPr lang="en-US" baseline="0" dirty="0" smtClean="0"/>
              <a:t> work to achieve our goals, people at all levels of the League – from the national staff and leaders to chapter members – have important roles to play.</a:t>
            </a:r>
            <a:r>
              <a:rPr lang="en-US" dirty="0"/>
              <a:t> </a:t>
            </a:r>
            <a:r>
              <a:rPr lang="en-US" dirty="0" smtClean="0"/>
              <a:t>The national organization,</a:t>
            </a:r>
            <a:r>
              <a:rPr lang="en-US" baseline="0" dirty="0" smtClean="0"/>
              <a:t> </a:t>
            </a:r>
            <a:r>
              <a:rPr lang="en-US" dirty="0" smtClean="0"/>
              <a:t>including staff and Board</a:t>
            </a:r>
            <a:r>
              <a:rPr lang="en-US" baseline="0" dirty="0" smtClean="0"/>
              <a:t> members, is committed to achieving results and providing tools, support, and other resources to chapters and members.</a:t>
            </a:r>
          </a:p>
          <a:p>
            <a:endParaRPr lang="en-US" sz="400" baseline="0" dirty="0" smtClean="0"/>
          </a:p>
          <a:p>
            <a:r>
              <a:rPr lang="en-US" baseline="0" dirty="0" smtClean="0"/>
              <a:t>In 2014, the national organization will emphasize:  </a:t>
            </a:r>
          </a:p>
          <a:p>
            <a:endParaRPr lang="en-US" sz="400" dirty="0" smtClean="0"/>
          </a:p>
          <a:p>
            <a:pPr marL="181240" indent="-181240">
              <a:buFont typeface="Arial" panose="020B0604020202020204" pitchFamily="34" charset="0"/>
              <a:buChar char="•"/>
            </a:pPr>
            <a:r>
              <a:rPr lang="en-US" b="1" dirty="0" smtClean="0"/>
              <a:t>Face-to-face visits to chapters</a:t>
            </a:r>
            <a:r>
              <a:rPr lang="en-US" baseline="0" dirty="0" smtClean="0"/>
              <a:t> – National officers, Executive Board members, and staff, along with National Directors and Regional Governors, are going to be proactive this year about meeting with chapters locally.</a:t>
            </a:r>
            <a:endParaRPr lang="en-US" dirty="0" smtClean="0"/>
          </a:p>
          <a:p>
            <a:endParaRPr lang="en-US" sz="400" dirty="0" smtClean="0"/>
          </a:p>
          <a:p>
            <a:pPr marL="181240" indent="-181240">
              <a:buFont typeface="Arial" panose="020B0604020202020204" pitchFamily="34" charset="0"/>
              <a:buChar char="•"/>
            </a:pPr>
            <a:r>
              <a:rPr lang="en-US" b="1" dirty="0" smtClean="0"/>
              <a:t>Surveying chapters about youth engagement and outdoor recreation </a:t>
            </a:r>
            <a:r>
              <a:rPr lang="en-US" dirty="0" smtClean="0"/>
              <a:t>– In broad</a:t>
            </a:r>
            <a:r>
              <a:rPr lang="en-US" baseline="0" dirty="0" smtClean="0"/>
              <a:t> terms, members highlighted the importance of engaging youth and introducing more people of all ages to outdoor recreation activities.  I</a:t>
            </a:r>
            <a:r>
              <a:rPr lang="en-US" dirty="0" smtClean="0"/>
              <a:t>n 2014, the national organization </a:t>
            </a:r>
            <a:r>
              <a:rPr lang="en-US" baseline="0" dirty="0" smtClean="0"/>
              <a:t>will be </a:t>
            </a:r>
            <a:r>
              <a:rPr lang="en-US" dirty="0" smtClean="0"/>
              <a:t>reaching out to chapters for feedback about specific tools, resources, training, or other support they would find most useful to achieve these goals.  The objective is to provide chapters with the support they</a:t>
            </a:r>
            <a:r>
              <a:rPr lang="en-US" baseline="0" dirty="0" smtClean="0"/>
              <a:t> want and need</a:t>
            </a:r>
            <a:r>
              <a:rPr lang="en-US" dirty="0" smtClean="0"/>
              <a:t>.</a:t>
            </a:r>
          </a:p>
          <a:p>
            <a:endParaRPr lang="en-US" sz="400" dirty="0" smtClean="0"/>
          </a:p>
          <a:p>
            <a:pPr marL="181240" indent="-181240">
              <a:buFont typeface="Arial" panose="020B0604020202020204" pitchFamily="34" charset="0"/>
              <a:buChar char="•"/>
            </a:pPr>
            <a:r>
              <a:rPr lang="en-US" b="1" dirty="0" smtClean="0"/>
              <a:t>Providing on-site support and training for engaging youth and stream monitoring </a:t>
            </a:r>
            <a:r>
              <a:rPr lang="en-US" dirty="0" smtClean="0"/>
              <a:t>– </a:t>
            </a:r>
            <a:r>
              <a:rPr lang="en-US" baseline="0" dirty="0" smtClean="0"/>
              <a:t>League staff can provide training on starting or expanding youth programs; using water-based activities to teach kids about conservation, science, and technology; and using the Save Our Streams program to monitor, protect, and restore water quality in your community.  </a:t>
            </a:r>
            <a:endParaRPr lang="en-US" dirty="0" smtClean="0"/>
          </a:p>
          <a:p>
            <a:endParaRPr lang="en-US" sz="400" dirty="0" smtClean="0"/>
          </a:p>
          <a:p>
            <a:pPr marL="181240" indent="-181240">
              <a:buFont typeface="Arial" panose="020B0604020202020204" pitchFamily="34" charset="0"/>
              <a:buChar char="•"/>
            </a:pPr>
            <a:r>
              <a:rPr lang="en-US" b="1" dirty="0" smtClean="0"/>
              <a:t>Providing communications tools and resources </a:t>
            </a:r>
            <a:r>
              <a:rPr lang="en-US" dirty="0" smtClean="0"/>
              <a:t>– T</a:t>
            </a:r>
            <a:r>
              <a:rPr lang="en-US" baseline="0" dirty="0" smtClean="0"/>
              <a:t>he national organization is committed to raising the League’s visibility and supporting chapters with communications and community outreach.  As a first step, the national organization will provide template press releases focused on common chapter activities.</a:t>
            </a:r>
            <a:endParaRPr lang="en-US" dirty="0" smtClean="0"/>
          </a:p>
          <a:p>
            <a:endParaRPr lang="en-US" dirty="0" smtClean="0"/>
          </a:p>
          <a:p>
            <a:pPr marL="181240" indent="-181240">
              <a:buFont typeface="Arial" panose="020B0604020202020204" pitchFamily="34" charset="0"/>
              <a:buChar char="•"/>
            </a:pPr>
            <a:r>
              <a:rPr lang="en-US" b="1" dirty="0" smtClean="0"/>
              <a:t>Modernizing League technology and using social media more actively </a:t>
            </a:r>
            <a:r>
              <a:rPr lang="en-US" dirty="0" smtClean="0"/>
              <a:t>– </a:t>
            </a:r>
            <a:r>
              <a:rPr lang="en-US" baseline="0" dirty="0" smtClean="0"/>
              <a:t>The League will modernize technology used at the national level, including the League Web site, and help chapters modernize their Web sites.  League staff will also help chapters harness the power of social media by offering training on using common social media tools, including Facebook and Twitter.</a:t>
            </a:r>
            <a:endParaRPr lang="en-US" dirty="0" smtClean="0"/>
          </a:p>
        </p:txBody>
      </p:sp>
      <p:sp>
        <p:nvSpPr>
          <p:cNvPr id="4" name="Slide Number Placeholder 3"/>
          <p:cNvSpPr>
            <a:spLocks noGrp="1"/>
          </p:cNvSpPr>
          <p:nvPr>
            <p:ph type="sldNum" sz="quarter" idx="10"/>
          </p:nvPr>
        </p:nvSpPr>
        <p:spPr/>
        <p:txBody>
          <a:bodyPr/>
          <a:lstStyle/>
          <a:p>
            <a:fld id="{9A591059-D13A-4D58-AF9F-997359D8CE13}" type="slidenum">
              <a:rPr lang="en-US" smtClean="0"/>
              <a:t>10</a:t>
            </a:fld>
            <a:endParaRPr lang="en-US" dirty="0"/>
          </a:p>
        </p:txBody>
      </p:sp>
    </p:spTree>
    <p:extLst>
      <p:ext uri="{BB962C8B-B14F-4D97-AF65-F5344CB8AC3E}">
        <p14:creationId xmlns:p14="http://schemas.microsoft.com/office/powerpoint/2010/main" val="2182505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Chapters and members are engaging kids, connecting people to shooting sports, and doing on-the-ground conservation work.</a:t>
            </a:r>
            <a:r>
              <a:rPr lang="en-US" baseline="0" dirty="0" smtClean="0"/>
              <a:t>  Chapters are where the rubber meets the road in terms of achieving concrete results.</a:t>
            </a:r>
          </a:p>
          <a:p>
            <a:endParaRPr lang="en-US" baseline="0" dirty="0" smtClean="0"/>
          </a:p>
          <a:p>
            <a:pPr eaLnBrk="1" hangingPunct="1"/>
            <a:r>
              <a:rPr lang="en-US" altLang="en-US" dirty="0" smtClean="0"/>
              <a:t>In 2014, every chapter and member can make a positive contribution by doing 3 things:</a:t>
            </a:r>
          </a:p>
          <a:p>
            <a:pPr eaLnBrk="1" hangingPunct="1"/>
            <a:endParaRPr lang="en-US" altLang="en-US" dirty="0" smtClean="0"/>
          </a:p>
          <a:p>
            <a:pPr marL="181240" indent="-181240">
              <a:buFont typeface="Arial" panose="020B0604020202020204" pitchFamily="34" charset="0"/>
              <a:buChar char="•"/>
            </a:pPr>
            <a:r>
              <a:rPr lang="en-US" altLang="en-US" b="1" dirty="0" smtClean="0"/>
              <a:t>Share your results </a:t>
            </a:r>
            <a:r>
              <a:rPr lang="en-US" altLang="en-US" dirty="0" smtClean="0"/>
              <a:t>– About half of League</a:t>
            </a:r>
            <a:r>
              <a:rPr lang="en-US" altLang="en-US" baseline="0" dirty="0" smtClean="0"/>
              <a:t> </a:t>
            </a:r>
            <a:r>
              <a:rPr lang="en-US" altLang="en-US" dirty="0" smtClean="0"/>
              <a:t>chapters provided information to the</a:t>
            </a:r>
            <a:r>
              <a:rPr lang="en-US" altLang="en-US" baseline="0" dirty="0" smtClean="0"/>
              <a:t> national organization </a:t>
            </a:r>
            <a:r>
              <a:rPr lang="en-US" altLang="en-US" dirty="0" smtClean="0"/>
              <a:t>in December 2013 about the results</a:t>
            </a:r>
            <a:r>
              <a:rPr lang="en-US" altLang="en-US" baseline="0" dirty="0" smtClean="0"/>
              <a:t> they are achieving today.  This </a:t>
            </a:r>
            <a:r>
              <a:rPr lang="en-US" altLang="en-US" dirty="0" smtClean="0"/>
              <a:t>is a good starting</a:t>
            </a:r>
            <a:r>
              <a:rPr lang="en-US" altLang="en-US" baseline="0" dirty="0" smtClean="0"/>
              <a:t> point for measuring </a:t>
            </a:r>
            <a:r>
              <a:rPr lang="en-US" altLang="en-US" dirty="0" smtClean="0"/>
              <a:t>progress toward achieving</a:t>
            </a:r>
            <a:r>
              <a:rPr lang="en-US" altLang="en-US" baseline="0" dirty="0" smtClean="0"/>
              <a:t> our goals</a:t>
            </a:r>
            <a:r>
              <a:rPr lang="en-US" altLang="en-US" dirty="0" smtClean="0"/>
              <a:t>.  We know other League chapters are doing equally good work.  Please</a:t>
            </a:r>
            <a:r>
              <a:rPr lang="en-US" altLang="en-US" baseline="0" dirty="0" smtClean="0"/>
              <a:t> s</a:t>
            </a:r>
            <a:r>
              <a:rPr lang="en-US" altLang="en-US" dirty="0" smtClean="0"/>
              <a:t>hare those results so the League can measure success and leverage results to raise our visibility across the country.</a:t>
            </a:r>
          </a:p>
          <a:p>
            <a:pPr eaLnBrk="1" hangingPunct="1"/>
            <a:endParaRPr lang="en-US" altLang="en-US" dirty="0" smtClean="0"/>
          </a:p>
          <a:p>
            <a:pPr marL="181240" indent="-181240">
              <a:buFont typeface="Arial" panose="020B0604020202020204" pitchFamily="34" charset="0"/>
              <a:buChar char="•"/>
            </a:pPr>
            <a:r>
              <a:rPr lang="en-US" altLang="en-US" b="1" dirty="0" smtClean="0"/>
              <a:t>Provide feedback </a:t>
            </a:r>
            <a:r>
              <a:rPr lang="en-US" altLang="en-US" dirty="0" smtClean="0"/>
              <a:t>– The national organization will be asking for input about critical</a:t>
            </a:r>
            <a:r>
              <a:rPr lang="en-US" altLang="en-US" baseline="0" dirty="0" smtClean="0"/>
              <a:t> </a:t>
            </a:r>
            <a:r>
              <a:rPr lang="en-US" altLang="en-US" dirty="0" smtClean="0"/>
              <a:t>priorities this year.  League staff will use this input to develop tools and support that chapters identify as most important and useful. Having your feedback is essential to meeting your needs</a:t>
            </a:r>
            <a:r>
              <a:rPr lang="en-US" altLang="en-US" baseline="0" dirty="0" smtClean="0"/>
              <a:t> and</a:t>
            </a:r>
            <a:r>
              <a:rPr lang="en-US" altLang="en-US" dirty="0" smtClean="0"/>
              <a:t> providing the support you find valuable.</a:t>
            </a:r>
          </a:p>
          <a:p>
            <a:pPr eaLnBrk="1" hangingPunct="1"/>
            <a:endParaRPr lang="en-US" altLang="en-US" dirty="0" smtClean="0"/>
          </a:p>
          <a:p>
            <a:pPr marL="181240" indent="-181240">
              <a:buFont typeface="Arial" panose="020B0604020202020204" pitchFamily="34" charset="0"/>
              <a:buChar char="•"/>
            </a:pPr>
            <a:r>
              <a:rPr lang="en-US" altLang="en-US" b="1" dirty="0" smtClean="0"/>
              <a:t>Engage other members </a:t>
            </a:r>
            <a:r>
              <a:rPr lang="en-US" altLang="en-US" dirty="0" smtClean="0"/>
              <a:t>– We need to keep communicating about what we’re working to achieve and how members can help.  National leaders and staff are committed to doing that, and it is tremendously beneficial when the key goals are reinforced at</a:t>
            </a:r>
            <a:r>
              <a:rPr lang="en-US" altLang="en-US" baseline="0" dirty="0" smtClean="0"/>
              <a:t> the</a:t>
            </a:r>
            <a:r>
              <a:rPr lang="en-US" altLang="en-US" dirty="0" smtClean="0"/>
              <a:t> chapter</a:t>
            </a:r>
            <a:r>
              <a:rPr lang="en-US" altLang="en-US" baseline="0" dirty="0" smtClean="0"/>
              <a:t> level.</a:t>
            </a:r>
            <a:endParaRPr lang="en-US" altLang="en-US" dirty="0" smtClean="0"/>
          </a:p>
          <a:p>
            <a:pPr eaLnBrk="1" hangingPunct="1"/>
            <a:endParaRPr lang="en-US" altLang="en-US" dirty="0" smtClean="0"/>
          </a:p>
          <a:p>
            <a:pPr eaLnBrk="1" hangingPunct="1"/>
            <a:r>
              <a:rPr lang="en-US" altLang="en-US" dirty="0" smtClean="0"/>
              <a:t>Taking these 3 basic steps will make a meaningful difference as we move forward.</a:t>
            </a:r>
            <a:endParaRPr lang="en-US" dirty="0" smtClean="0"/>
          </a:p>
        </p:txBody>
      </p:sp>
      <p:sp>
        <p:nvSpPr>
          <p:cNvPr id="4" name="Slide Number Placeholder 3"/>
          <p:cNvSpPr>
            <a:spLocks noGrp="1"/>
          </p:cNvSpPr>
          <p:nvPr>
            <p:ph type="sldNum" sz="quarter" idx="10"/>
          </p:nvPr>
        </p:nvSpPr>
        <p:spPr/>
        <p:txBody>
          <a:bodyPr/>
          <a:lstStyle/>
          <a:p>
            <a:fld id="{9A591059-D13A-4D58-AF9F-997359D8CE13}" type="slidenum">
              <a:rPr lang="en-US" smtClean="0"/>
              <a:t>11</a:t>
            </a:fld>
            <a:endParaRPr lang="en-US"/>
          </a:p>
        </p:txBody>
      </p:sp>
    </p:spTree>
    <p:extLst>
      <p:ext uri="{BB962C8B-B14F-4D97-AF65-F5344CB8AC3E}">
        <p14:creationId xmlns:p14="http://schemas.microsoft.com/office/powerpoint/2010/main" val="3558274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set strategic goals for ourselves, and we all want to measure our progress toward achieving those goals. </a:t>
            </a:r>
          </a:p>
          <a:p>
            <a:endParaRPr lang="en-US" dirty="0" smtClean="0"/>
          </a:p>
          <a:p>
            <a:r>
              <a:rPr lang="en-US" dirty="0" smtClean="0"/>
              <a:t>League chapters are </a:t>
            </a:r>
            <a:r>
              <a:rPr lang="en-US" dirty="0"/>
              <a:t>achieving tangible results today </a:t>
            </a:r>
            <a:r>
              <a:rPr lang="en-US" dirty="0" smtClean="0"/>
              <a:t>that tie </a:t>
            </a:r>
            <a:r>
              <a:rPr lang="en-US" dirty="0"/>
              <a:t>back to our </a:t>
            </a:r>
            <a:r>
              <a:rPr lang="en-US" dirty="0" smtClean="0"/>
              <a:t>goals, including:</a:t>
            </a:r>
            <a:endParaRPr lang="en-US" dirty="0"/>
          </a:p>
          <a:p>
            <a:pPr marL="171450" indent="-171450">
              <a:buFont typeface="Arial" panose="020B0604020202020204" pitchFamily="34" charset="0"/>
              <a:buChar char="•"/>
            </a:pPr>
            <a:r>
              <a:rPr lang="en-US" dirty="0"/>
              <a:t>Connecting kids with fishing</a:t>
            </a:r>
          </a:p>
          <a:p>
            <a:pPr marL="171450" indent="-171450">
              <a:buFont typeface="Arial" panose="020B0604020202020204" pitchFamily="34" charset="0"/>
              <a:buChar char="•"/>
            </a:pPr>
            <a:r>
              <a:rPr lang="en-US" dirty="0"/>
              <a:t>Introducing youth and adults to shooting sports</a:t>
            </a:r>
          </a:p>
          <a:p>
            <a:pPr marL="171450" indent="-171450">
              <a:buFont typeface="Arial" panose="020B0604020202020204" pitchFamily="34" charset="0"/>
              <a:buChar char="•"/>
            </a:pPr>
            <a:r>
              <a:rPr lang="en-US" dirty="0"/>
              <a:t>Monitoring water quality in local streams</a:t>
            </a:r>
          </a:p>
          <a:p>
            <a:endParaRPr lang="en-US" dirty="0"/>
          </a:p>
          <a:p>
            <a:r>
              <a:rPr lang="en-US" dirty="0" smtClean="0"/>
              <a:t>To measure our progress this year and in the future, we need a starting point.  In December, every chapter received a survey</a:t>
            </a:r>
            <a:r>
              <a:rPr lang="en-US" baseline="0" dirty="0" smtClean="0"/>
              <a:t> </a:t>
            </a:r>
            <a:r>
              <a:rPr lang="en-US" dirty="0" smtClean="0"/>
              <a:t>about activities that tie back to our goals. 115 </a:t>
            </a:r>
            <a:r>
              <a:rPr lang="en-US" dirty="0"/>
              <a:t>chapters </a:t>
            </a:r>
            <a:r>
              <a:rPr lang="en-US" dirty="0" smtClean="0"/>
              <a:t>responded with the results you see here. </a:t>
            </a:r>
            <a:endParaRPr lang="en-US" baseline="0" dirty="0" smtClean="0"/>
          </a:p>
          <a:p>
            <a:endParaRPr lang="en-US" baseline="0" dirty="0" smtClean="0"/>
          </a:p>
          <a:p>
            <a:r>
              <a:rPr lang="en-US" dirty="0" smtClean="0"/>
              <a:t>This</a:t>
            </a:r>
            <a:r>
              <a:rPr lang="en-US" baseline="0" dirty="0" smtClean="0"/>
              <a:t> is a good </a:t>
            </a:r>
            <a:r>
              <a:rPr lang="en-US" dirty="0" smtClean="0"/>
              <a:t>start, but w</a:t>
            </a:r>
            <a:r>
              <a:rPr lang="en-US" sz="1200" kern="1200" dirty="0" smtClean="0">
                <a:solidFill>
                  <a:schemeClr val="tx1"/>
                </a:solidFill>
                <a:effectLst/>
                <a:latin typeface="+mn-lt"/>
                <a:ea typeface="+mn-ea"/>
                <a:cs typeface="+mn-cs"/>
              </a:rPr>
              <a:t>e know the League is achieving much more because these numbers reflect input from less than half of our chapters. Other chapters are doing equally good work – and we need every chapter to share their successes with the League’s national office. </a:t>
            </a:r>
          </a:p>
        </p:txBody>
      </p:sp>
      <p:sp>
        <p:nvSpPr>
          <p:cNvPr id="4" name="Slide Number Placeholder 3"/>
          <p:cNvSpPr>
            <a:spLocks noGrp="1"/>
          </p:cNvSpPr>
          <p:nvPr>
            <p:ph type="sldNum" sz="quarter" idx="10"/>
          </p:nvPr>
        </p:nvSpPr>
        <p:spPr/>
        <p:txBody>
          <a:bodyPr/>
          <a:lstStyle/>
          <a:p>
            <a:fld id="{9A591059-D13A-4D58-AF9F-997359D8CE13}" type="slidenum">
              <a:rPr lang="en-US" smtClean="0"/>
              <a:t>12</a:t>
            </a:fld>
            <a:endParaRPr lang="en-US"/>
          </a:p>
        </p:txBody>
      </p:sp>
    </p:spTree>
    <p:extLst>
      <p:ext uri="{BB962C8B-B14F-4D97-AF65-F5344CB8AC3E}">
        <p14:creationId xmlns:p14="http://schemas.microsoft.com/office/powerpoint/2010/main" val="3946347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believe the League has momentum around our common goals, and we have a clear plan to achieve those goals.</a:t>
            </a:r>
          </a:p>
          <a:p>
            <a:endParaRPr lang="en-US" baseline="0" dirty="0" smtClean="0"/>
          </a:p>
          <a:p>
            <a:r>
              <a:rPr lang="en-US" baseline="0" dirty="0" smtClean="0"/>
              <a:t>Our national leaders and staff are committed to supporting members and chapters, and the national organization will prioritize development of new tools and resources based on the feedback members and chapters provide.</a:t>
            </a:r>
          </a:p>
          <a:p>
            <a:endParaRPr lang="en-US" baseline="0" dirty="0" smtClean="0"/>
          </a:p>
          <a:p>
            <a:r>
              <a:rPr lang="en-US" baseline="0" dirty="0" smtClean="0"/>
              <a:t>Chapters also have important roles to play in achieving our goals.  That’s where the engagement occurs, where conservation gets done on-the-ground, and where the public goes to learn about conservation issues and enjoy outdoor recreation.</a:t>
            </a:r>
          </a:p>
          <a:p>
            <a:endParaRPr lang="en-US" baseline="0" dirty="0" smtClean="0"/>
          </a:p>
          <a:p>
            <a:r>
              <a:rPr lang="en-US" baseline="0" dirty="0" smtClean="0"/>
              <a:t>I am confident that the League is on an upward trajectory, and I look forward to working with all of you to achieve our shared conservation and outdoor recreation goals.</a:t>
            </a:r>
            <a:endParaRPr lang="en-US" dirty="0"/>
          </a:p>
        </p:txBody>
      </p:sp>
      <p:sp>
        <p:nvSpPr>
          <p:cNvPr id="4" name="Slide Number Placeholder 3"/>
          <p:cNvSpPr>
            <a:spLocks noGrp="1"/>
          </p:cNvSpPr>
          <p:nvPr>
            <p:ph type="sldNum" sz="quarter" idx="10"/>
          </p:nvPr>
        </p:nvSpPr>
        <p:spPr/>
        <p:txBody>
          <a:bodyPr/>
          <a:lstStyle/>
          <a:p>
            <a:fld id="{9A591059-D13A-4D58-AF9F-997359D8CE13}" type="slidenum">
              <a:rPr lang="en-US" smtClean="0"/>
              <a:t>13</a:t>
            </a:fld>
            <a:endParaRPr lang="en-US"/>
          </a:p>
        </p:txBody>
      </p:sp>
    </p:spTree>
    <p:extLst>
      <p:ext uri="{BB962C8B-B14F-4D97-AF65-F5344CB8AC3E}">
        <p14:creationId xmlns:p14="http://schemas.microsoft.com/office/powerpoint/2010/main" val="1624186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a:t>
            </a:r>
            <a:r>
              <a:rPr lang="en-US" baseline="0" dirty="0" smtClean="0"/>
              <a:t> you all for your time.  I am happy to answer any questions you may have.</a:t>
            </a:r>
          </a:p>
          <a:p>
            <a:endParaRPr lang="en-US" baseline="0" dirty="0" smtClean="0"/>
          </a:p>
          <a:p>
            <a:r>
              <a:rPr lang="en-US" baseline="0" dirty="0" smtClean="0"/>
              <a:t>The complete strategic plan is available on the League’s Web site at www.iwla.org/strategicplan.</a:t>
            </a:r>
          </a:p>
        </p:txBody>
      </p:sp>
      <p:sp>
        <p:nvSpPr>
          <p:cNvPr id="4" name="Slide Number Placeholder 3"/>
          <p:cNvSpPr>
            <a:spLocks noGrp="1"/>
          </p:cNvSpPr>
          <p:nvPr>
            <p:ph type="sldNum" sz="quarter" idx="10"/>
          </p:nvPr>
        </p:nvSpPr>
        <p:spPr/>
        <p:txBody>
          <a:bodyPr/>
          <a:lstStyle/>
          <a:p>
            <a:fld id="{9A591059-D13A-4D58-AF9F-997359D8CE13}" type="slidenum">
              <a:rPr lang="en-US" smtClean="0"/>
              <a:t>14</a:t>
            </a:fld>
            <a:endParaRPr lang="en-US"/>
          </a:p>
        </p:txBody>
      </p:sp>
    </p:spTree>
    <p:extLst>
      <p:ext uri="{BB962C8B-B14F-4D97-AF65-F5344CB8AC3E}">
        <p14:creationId xmlns:p14="http://schemas.microsoft.com/office/powerpoint/2010/main" val="430342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strategic plan lays out the organization’s most important goals, provides focus, and sets priorities.</a:t>
            </a:r>
          </a:p>
          <a:p>
            <a:endParaRPr lang="en-US" baseline="0" dirty="0" smtClean="0"/>
          </a:p>
          <a:p>
            <a:r>
              <a:rPr lang="en-US" baseline="0" dirty="0" smtClean="0"/>
              <a:t>The conservation and outdoor recreation goals in this strategic plan are for the Izaak Walton League as a whole – for all of us, not just the national office or chapter</a:t>
            </a:r>
            <a:r>
              <a:rPr lang="en-US" dirty="0" smtClean="0"/>
              <a:t> leaders</a:t>
            </a:r>
            <a:r>
              <a:rPr lang="en-US" baseline="0" dirty="0" smtClean="0"/>
              <a:t>.</a:t>
            </a:r>
          </a:p>
          <a:p>
            <a:endParaRPr lang="en-US" baseline="0" dirty="0" smtClean="0"/>
          </a:p>
          <a:p>
            <a:r>
              <a:rPr lang="en-US" sz="1200" kern="1200" dirty="0" smtClean="0">
                <a:solidFill>
                  <a:schemeClr val="tx1"/>
                </a:solidFill>
                <a:effectLst/>
                <a:latin typeface="+mn-lt"/>
                <a:ea typeface="+mn-ea"/>
                <a:cs typeface="+mn-cs"/>
              </a:rPr>
              <a:t>All League members were invited to participate in developing the plan, and we received extensive input from</a:t>
            </a:r>
            <a:r>
              <a:rPr lang="en-US" sz="1200" kern="1200" baseline="0" dirty="0" smtClean="0">
                <a:solidFill>
                  <a:schemeClr val="tx1"/>
                </a:solidFill>
                <a:effectLst/>
                <a:latin typeface="+mn-lt"/>
                <a:ea typeface="+mn-ea"/>
                <a:cs typeface="+mn-cs"/>
              </a:rPr>
              <a:t> members</a:t>
            </a:r>
            <a:r>
              <a:rPr lang="en-US" sz="1200" kern="1200" dirty="0" smtClean="0">
                <a:solidFill>
                  <a:schemeClr val="tx1"/>
                </a:solidFill>
                <a:effectLst/>
                <a:latin typeface="+mn-lt"/>
                <a:ea typeface="+mn-ea"/>
                <a:cs typeface="+mn-cs"/>
              </a:rPr>
              <a:t>. C</a:t>
            </a:r>
            <a:r>
              <a:rPr lang="en-US" baseline="0" dirty="0" smtClean="0"/>
              <a:t>hapter delegates to the 2013 National Convention voted unanimously to adopt </a:t>
            </a:r>
            <a:r>
              <a:rPr lang="en-US" dirty="0" smtClean="0"/>
              <a:t>the strategic plan</a:t>
            </a:r>
            <a:r>
              <a:rPr lang="en-US" baseline="0" dirty="0" smtClean="0"/>
              <a:t>.</a:t>
            </a:r>
          </a:p>
          <a:p>
            <a:endParaRPr lang="en-US" baseline="0" dirty="0" smtClean="0"/>
          </a:p>
          <a:p>
            <a:r>
              <a:rPr lang="en-US" baseline="0" dirty="0" smtClean="0"/>
              <a:t>The national organization, chapters, and members all have important roles to play in achieving our shared goals and strengthening the organization for the future.</a:t>
            </a:r>
          </a:p>
        </p:txBody>
      </p:sp>
      <p:sp>
        <p:nvSpPr>
          <p:cNvPr id="4" name="Slide Number Placeholder 3"/>
          <p:cNvSpPr>
            <a:spLocks noGrp="1"/>
          </p:cNvSpPr>
          <p:nvPr>
            <p:ph type="sldNum" sz="quarter" idx="10"/>
          </p:nvPr>
        </p:nvSpPr>
        <p:spPr/>
        <p:txBody>
          <a:bodyPr/>
          <a:lstStyle/>
          <a:p>
            <a:fld id="{9A591059-D13A-4D58-AF9F-997359D8CE13}" type="slidenum">
              <a:rPr lang="en-US" smtClean="0"/>
              <a:t>2</a:t>
            </a:fld>
            <a:endParaRPr lang="en-US"/>
          </a:p>
        </p:txBody>
      </p:sp>
    </p:spTree>
    <p:extLst>
      <p:ext uri="{BB962C8B-B14F-4D97-AF65-F5344CB8AC3E}">
        <p14:creationId xmlns:p14="http://schemas.microsoft.com/office/powerpoint/2010/main" val="2779115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888230"/>
          </a:xfrm>
        </p:spPr>
        <p:txBody>
          <a:bodyPr/>
          <a:lstStyle/>
          <a:p>
            <a:r>
              <a:rPr lang="en-US" dirty="0" smtClean="0"/>
              <a:t>Strategic goals describe what the organization intends to achieve. They should be broad-based and are not limited to what can be accomplished in the 5-year duration of the plan.</a:t>
            </a:r>
          </a:p>
          <a:p>
            <a:endParaRPr lang="en-US" dirty="0" smtClean="0">
              <a:solidFill>
                <a:srgbClr val="FF0000"/>
              </a:solidFill>
            </a:endParaRPr>
          </a:p>
          <a:p>
            <a:r>
              <a:rPr lang="en-US" dirty="0" smtClean="0"/>
              <a:t>Each part of the League brings unique skills and strengths to achieving our goals.  By combining those strengths across divisions, chapters, and our more than 44,000 members, the League can achieve every one of these goals and more.  </a:t>
            </a:r>
          </a:p>
          <a:p>
            <a:endParaRPr lang="en-US" dirty="0" smtClean="0"/>
          </a:p>
          <a:p>
            <a:pPr>
              <a:spcAft>
                <a:spcPts val="600"/>
              </a:spcAft>
            </a:pPr>
            <a:r>
              <a:rPr lang="en-US" dirty="0" smtClean="0"/>
              <a:t>The goals all tie back to member input received throughout the strategic planning process:</a:t>
            </a:r>
          </a:p>
          <a:p>
            <a:pPr marL="181240" indent="-181240">
              <a:spcAft>
                <a:spcPts val="600"/>
              </a:spcAft>
              <a:buFont typeface="Arial" panose="020B0604020202020204" pitchFamily="34" charset="0"/>
              <a:buChar char="•"/>
            </a:pPr>
            <a:r>
              <a:rPr lang="en-US" dirty="0" smtClean="0"/>
              <a:t>Connecting kids to conservation and outdoor recreation were over-arching</a:t>
            </a:r>
            <a:r>
              <a:rPr lang="en-US" baseline="0" dirty="0" smtClean="0"/>
              <a:t> </a:t>
            </a:r>
            <a:r>
              <a:rPr lang="en-US" dirty="0" smtClean="0"/>
              <a:t>priorities for members.</a:t>
            </a:r>
          </a:p>
          <a:p>
            <a:pPr marL="181240" indent="-181240">
              <a:spcAft>
                <a:spcPts val="600"/>
              </a:spcAft>
              <a:buFont typeface="Arial" panose="020B0604020202020204" pitchFamily="34" charset="0"/>
              <a:buChar char="•"/>
            </a:pPr>
            <a:r>
              <a:rPr lang="en-US" dirty="0" smtClean="0"/>
              <a:t>Conserving fish, wildlife, and their habitat and protecting clean water were the top conservation priorities. </a:t>
            </a:r>
          </a:p>
          <a:p>
            <a:pPr marL="181240" indent="-181240">
              <a:spcAft>
                <a:spcPts val="600"/>
              </a:spcAft>
              <a:buFont typeface="Arial" panose="020B0604020202020204" pitchFamily="34" charset="0"/>
              <a:buChar char="•"/>
            </a:pPr>
            <a:r>
              <a:rPr lang="en-US" dirty="0" smtClean="0"/>
              <a:t>Outdoor recreation activities are important to members and attract people to chapters.  And our members are interested in a diverse array of outdoor recreation activities and promoting that diversity. </a:t>
            </a:r>
            <a:endParaRPr lang="en-US" dirty="0" smtClean="0">
              <a:solidFill>
                <a:srgbClr val="FF0000"/>
              </a:solidFill>
            </a:endParaRPr>
          </a:p>
          <a:p>
            <a:pPr marL="181240" indent="-181240">
              <a:spcAft>
                <a:spcPts val="600"/>
              </a:spcAft>
              <a:buFont typeface="Arial" panose="020B0604020202020204" pitchFamily="34" charset="0"/>
              <a:buChar char="•"/>
            </a:pPr>
            <a:r>
              <a:rPr lang="en-US" dirty="0" smtClean="0"/>
              <a:t>Raising the League’s visibility and boosting name recognition were</a:t>
            </a:r>
            <a:r>
              <a:rPr lang="en-US" baseline="0" dirty="0" smtClean="0"/>
              <a:t> </a:t>
            </a:r>
            <a:r>
              <a:rPr lang="en-US" dirty="0" smtClean="0"/>
              <a:t>consistent themes during the planning process and reflect member priorities</a:t>
            </a:r>
            <a:r>
              <a:rPr lang="en-US" baseline="0" dirty="0" smtClean="0"/>
              <a:t> </a:t>
            </a:r>
            <a:r>
              <a:rPr lang="en-US" dirty="0" smtClean="0"/>
              <a:t>over time.</a:t>
            </a:r>
          </a:p>
          <a:p>
            <a:pPr marL="181240" indent="-181240">
              <a:spcAft>
                <a:spcPts val="600"/>
              </a:spcAft>
              <a:buFont typeface="Arial" panose="020B0604020202020204" pitchFamily="34" charset="0"/>
              <a:buChar char="•"/>
            </a:pPr>
            <a:r>
              <a:rPr lang="en-US" dirty="0" smtClean="0"/>
              <a:t>Comments from</a:t>
            </a:r>
            <a:r>
              <a:rPr lang="en-US" baseline="0" dirty="0" smtClean="0"/>
              <a:t> m</a:t>
            </a:r>
            <a:r>
              <a:rPr lang="en-US" dirty="0" smtClean="0"/>
              <a:t>ember surveys</a:t>
            </a:r>
            <a:r>
              <a:rPr lang="en-US" baseline="0" dirty="0" smtClean="0"/>
              <a:t> and during </a:t>
            </a:r>
            <a:r>
              <a:rPr lang="en-US" dirty="0" smtClean="0"/>
              <a:t>town hall</a:t>
            </a:r>
            <a:r>
              <a:rPr lang="en-US" baseline="0" dirty="0" smtClean="0"/>
              <a:t> meetings</a:t>
            </a:r>
            <a:r>
              <a:rPr lang="en-US" dirty="0" smtClean="0"/>
              <a:t> emphasized improving internal League communications, doing more to connect members together, and how chapters</a:t>
            </a:r>
            <a:r>
              <a:rPr lang="en-US" baseline="0" dirty="0" smtClean="0"/>
              <a:t> value receiving m</a:t>
            </a:r>
            <a:r>
              <a:rPr lang="en-US" dirty="0" smtClean="0"/>
              <a:t>ore support from the national organization.</a:t>
            </a:r>
          </a:p>
          <a:p>
            <a:pPr marL="0" indent="0">
              <a:spcAft>
                <a:spcPts val="600"/>
              </a:spcAft>
              <a:buFont typeface="Arial" panose="020B0604020202020204" pitchFamily="34" charset="0"/>
              <a:buNone/>
            </a:pPr>
            <a:r>
              <a:rPr lang="en-US" dirty="0" smtClean="0"/>
              <a:t>The strategi</a:t>
            </a:r>
            <a:r>
              <a:rPr lang="en-US" baseline="0" dirty="0" smtClean="0"/>
              <a:t>c plan goals focus on achieving real results in these areas and more. I will briefly highlight each of the goals and some of the specific actions that will be taken to achieve them.</a:t>
            </a:r>
            <a:endParaRPr lang="en-US" dirty="0" smtClean="0"/>
          </a:p>
        </p:txBody>
      </p:sp>
      <p:sp>
        <p:nvSpPr>
          <p:cNvPr id="4" name="Slide Number Placeholder 3"/>
          <p:cNvSpPr>
            <a:spLocks noGrp="1"/>
          </p:cNvSpPr>
          <p:nvPr>
            <p:ph type="sldNum" sz="quarter" idx="10"/>
          </p:nvPr>
        </p:nvSpPr>
        <p:spPr/>
        <p:txBody>
          <a:bodyPr/>
          <a:lstStyle/>
          <a:p>
            <a:fld id="{9A591059-D13A-4D58-AF9F-997359D8CE13}" type="slidenum">
              <a:rPr lang="en-US" smtClean="0"/>
              <a:t>3</a:t>
            </a:fld>
            <a:endParaRPr lang="en-US"/>
          </a:p>
        </p:txBody>
      </p:sp>
    </p:spTree>
    <p:extLst>
      <p:ext uri="{BB962C8B-B14F-4D97-AF65-F5344CB8AC3E}">
        <p14:creationId xmlns:p14="http://schemas.microsoft.com/office/powerpoint/2010/main" val="3811467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Connecting</a:t>
            </a:r>
            <a:r>
              <a:rPr lang="en-US" b="1" baseline="0" dirty="0" smtClean="0"/>
              <a:t> youth to conservation and outdoor recreation is a top priority across the League. </a:t>
            </a:r>
          </a:p>
          <a:p>
            <a:endParaRPr lang="en-US" baseline="0" dirty="0" smtClean="0"/>
          </a:p>
          <a:p>
            <a:r>
              <a:rPr lang="en-US" baseline="0" dirty="0" smtClean="0"/>
              <a:t>Those connections are made at chapters across the country. That’s where kids catch their first fish and enjoy shooting sports safely and responsibly.  That’s where kids learn about the importance of clean water or get their hands dirty helping to clean up a stream or plant some trees.</a:t>
            </a:r>
          </a:p>
          <a:p>
            <a:endParaRPr lang="en-US" baseline="0" dirty="0" smtClean="0"/>
          </a:p>
          <a:p>
            <a:r>
              <a:rPr lang="en-US" dirty="0" smtClean="0"/>
              <a:t>The</a:t>
            </a:r>
            <a:r>
              <a:rPr lang="en-US" baseline="0" dirty="0" smtClean="0"/>
              <a:t> more specific actions under this goal are designed to leverage the strength and experience of the chapters and members at the community level.</a:t>
            </a:r>
          </a:p>
          <a:p>
            <a:endParaRPr lang="en-US" baseline="0" dirty="0" smtClean="0"/>
          </a:p>
          <a:p>
            <a:r>
              <a:rPr lang="en-US" baseline="0" dirty="0" smtClean="0"/>
              <a:t>At the same time, the national organization and staff are committed to providing the tools, training, and support chapters need to engage and connect with youth. </a:t>
            </a:r>
            <a:endParaRPr lang="en-US" dirty="0" smtClean="0"/>
          </a:p>
        </p:txBody>
      </p:sp>
      <p:sp>
        <p:nvSpPr>
          <p:cNvPr id="4" name="Slide Number Placeholder 3"/>
          <p:cNvSpPr>
            <a:spLocks noGrp="1"/>
          </p:cNvSpPr>
          <p:nvPr>
            <p:ph type="sldNum" sz="quarter" idx="10"/>
          </p:nvPr>
        </p:nvSpPr>
        <p:spPr/>
        <p:txBody>
          <a:bodyPr/>
          <a:lstStyle/>
          <a:p>
            <a:fld id="{9A591059-D13A-4D58-AF9F-997359D8CE13}" type="slidenum">
              <a:rPr lang="en-US" smtClean="0"/>
              <a:t>4</a:t>
            </a:fld>
            <a:endParaRPr lang="en-US"/>
          </a:p>
        </p:txBody>
      </p:sp>
    </p:spTree>
    <p:extLst>
      <p:ext uri="{BB962C8B-B14F-4D97-AF65-F5344CB8AC3E}">
        <p14:creationId xmlns:p14="http://schemas.microsoft.com/office/powerpoint/2010/main" val="2905243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Conserving </a:t>
            </a:r>
            <a:r>
              <a:rPr lang="en-US" b="1" baseline="0" dirty="0" smtClean="0"/>
              <a:t>fish and wildlife populations and their habitat have been consistently high priorities for League members.</a:t>
            </a:r>
          </a:p>
          <a:p>
            <a:endParaRPr lang="en-US" baseline="0" dirty="0" smtClean="0"/>
          </a:p>
          <a:p>
            <a:r>
              <a:rPr lang="en-US" baseline="0" dirty="0" smtClean="0"/>
              <a:t>Many chapters are already doing restoration projects on their property or in their communities, which provides a great foundation on which we can build – here and across the country. At the national level, the League is committed to developing partnerships to support local habitat and wildlife restoration projects.</a:t>
            </a:r>
          </a:p>
          <a:p>
            <a:endParaRPr lang="en-US" baseline="0" dirty="0" smtClean="0"/>
          </a:p>
          <a:p>
            <a:r>
              <a:rPr lang="en-US" baseline="0" dirty="0" smtClean="0"/>
              <a:t>We also know that government policies</a:t>
            </a:r>
            <a:r>
              <a:rPr lang="en-US" i="0" baseline="0" dirty="0" smtClean="0"/>
              <a:t> </a:t>
            </a:r>
            <a:r>
              <a:rPr lang="en-US" baseline="0" dirty="0" smtClean="0"/>
              <a:t>affect how development impacts land, water, and other natural resources. Working together, League staff and members can make real progress on policies that protect clean water and wildlife habitat and support development of renewable energy.</a:t>
            </a:r>
          </a:p>
          <a:p>
            <a:endParaRPr lang="en-US" baseline="0" dirty="0" smtClean="0"/>
          </a:p>
          <a:p>
            <a:r>
              <a:rPr lang="en-US" baseline="0" dirty="0" smtClean="0"/>
              <a:t>To support this policy work, the League will work to mobilize more hunters, anglers, and others who care about the outdoors to be advocates for conservation.   </a:t>
            </a:r>
            <a:endParaRPr lang="en-US" dirty="0"/>
          </a:p>
        </p:txBody>
      </p:sp>
      <p:sp>
        <p:nvSpPr>
          <p:cNvPr id="4" name="Slide Number Placeholder 3"/>
          <p:cNvSpPr>
            <a:spLocks noGrp="1"/>
          </p:cNvSpPr>
          <p:nvPr>
            <p:ph type="sldNum" sz="quarter" idx="10"/>
          </p:nvPr>
        </p:nvSpPr>
        <p:spPr/>
        <p:txBody>
          <a:bodyPr/>
          <a:lstStyle/>
          <a:p>
            <a:fld id="{9A591059-D13A-4D58-AF9F-997359D8CE13}" type="slidenum">
              <a:rPr lang="en-US" smtClean="0"/>
              <a:t>5</a:t>
            </a:fld>
            <a:endParaRPr lang="en-US"/>
          </a:p>
        </p:txBody>
      </p:sp>
    </p:spTree>
    <p:extLst>
      <p:ext uri="{BB962C8B-B14F-4D97-AF65-F5344CB8AC3E}">
        <p14:creationId xmlns:p14="http://schemas.microsoft.com/office/powerpoint/2010/main" val="3247667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Protecting clean water plays to the League’s strengths,</a:t>
            </a:r>
            <a:r>
              <a:rPr lang="en-US" b="1" baseline="0" dirty="0" smtClean="0"/>
              <a:t> </a:t>
            </a:r>
            <a:r>
              <a:rPr lang="en-US" baseline="0" dirty="0" smtClean="0"/>
              <a:t>including our </a:t>
            </a:r>
            <a:r>
              <a:rPr lang="en-US" dirty="0" smtClean="0"/>
              <a:t>commitment to science</a:t>
            </a:r>
            <a:r>
              <a:rPr lang="en-US" baseline="0" dirty="0" smtClean="0"/>
              <a:t> and our d</a:t>
            </a:r>
            <a:r>
              <a:rPr lang="en-US" dirty="0" smtClean="0"/>
              <a:t>ecades of</a:t>
            </a:r>
            <a:r>
              <a:rPr lang="en-US" baseline="0" dirty="0" smtClean="0"/>
              <a:t> experience </a:t>
            </a:r>
            <a:r>
              <a:rPr lang="en-US" dirty="0" smtClean="0"/>
              <a:t>empowering citizens to solve water quality problems locally. </a:t>
            </a:r>
          </a:p>
          <a:p>
            <a:endParaRPr lang="en-US" dirty="0" smtClean="0"/>
          </a:p>
          <a:p>
            <a:r>
              <a:rPr lang="en-US" dirty="0" smtClean="0">
                <a:solidFill>
                  <a:schemeClr val="tx1"/>
                </a:solidFill>
              </a:rPr>
              <a:t>The League pioneered citizen-based stream monitoring with the Save Our Streams program, and we can use SOS to improve water quality nationwide, restore America’s streams, and engage a new generation of clean</a:t>
            </a:r>
            <a:r>
              <a:rPr lang="en-US" baseline="0" dirty="0" smtClean="0">
                <a:solidFill>
                  <a:schemeClr val="tx1"/>
                </a:solidFill>
              </a:rPr>
              <a:t> water </a:t>
            </a:r>
            <a:r>
              <a:rPr lang="en-US" dirty="0" smtClean="0">
                <a:solidFill>
                  <a:schemeClr val="tx1"/>
                </a:solidFill>
              </a:rPr>
              <a:t>advocates.</a:t>
            </a:r>
          </a:p>
          <a:p>
            <a:endParaRPr lang="en-US" dirty="0" smtClean="0">
              <a:solidFill>
                <a:schemeClr val="tx1"/>
              </a:solidFill>
            </a:endParaRPr>
          </a:p>
          <a:p>
            <a:r>
              <a:rPr lang="en-US" dirty="0" smtClean="0">
                <a:solidFill>
                  <a:schemeClr val="tx1"/>
                </a:solidFill>
              </a:rPr>
              <a:t>Connecting youth to conservation and outdoor recreation is an over-arching League goal. The League’s Creek Freaks program has dozens of hands-on activities that use local waters to connect kids with conservation and the</a:t>
            </a:r>
            <a:r>
              <a:rPr lang="en-US" baseline="0" dirty="0" smtClean="0">
                <a:solidFill>
                  <a:schemeClr val="tx1"/>
                </a:solidFill>
              </a:rPr>
              <a:t> great outdoors. League staff can provide on-site training to help chapters and members engage kids using these activities.</a:t>
            </a:r>
            <a:endParaRPr lang="en-US" dirty="0" smtClean="0">
              <a:solidFill>
                <a:schemeClr val="tx1"/>
              </a:solidFill>
            </a:endParaRPr>
          </a:p>
          <a:p>
            <a:endParaRPr lang="en-US" dirty="0" smtClean="0">
              <a:solidFill>
                <a:schemeClr val="tx1"/>
              </a:solidFill>
            </a:endParaRPr>
          </a:p>
          <a:p>
            <a:r>
              <a:rPr lang="en-US" dirty="0" smtClean="0"/>
              <a:t>The League has been fighting for more than 90 years for policies that will improve water quality, conserve wetlands, and safeguard our great rivers.  Advocacy</a:t>
            </a:r>
            <a:r>
              <a:rPr lang="en-US" baseline="0" dirty="0" smtClean="0"/>
              <a:t> on these issues is just as</a:t>
            </a:r>
            <a:r>
              <a:rPr lang="en-US" dirty="0" smtClean="0"/>
              <a:t> important today, when we face a weakened Clean Water Act, federal farm policies that subsidize wetland drainage, and new technologies for extracting oil and natural gas that are outpacing decades-old government</a:t>
            </a:r>
            <a:r>
              <a:rPr lang="en-US" baseline="0" dirty="0" smtClean="0"/>
              <a:t> policies designed for </a:t>
            </a:r>
            <a:r>
              <a:rPr lang="en-US" dirty="0" smtClean="0"/>
              <a:t>more conventional development.</a:t>
            </a:r>
            <a:endParaRPr lang="en-US" dirty="0"/>
          </a:p>
        </p:txBody>
      </p:sp>
      <p:sp>
        <p:nvSpPr>
          <p:cNvPr id="4" name="Slide Number Placeholder 3"/>
          <p:cNvSpPr>
            <a:spLocks noGrp="1"/>
          </p:cNvSpPr>
          <p:nvPr>
            <p:ph type="sldNum" sz="quarter" idx="10"/>
          </p:nvPr>
        </p:nvSpPr>
        <p:spPr/>
        <p:txBody>
          <a:bodyPr/>
          <a:lstStyle/>
          <a:p>
            <a:fld id="{9A591059-D13A-4D58-AF9F-997359D8CE13}" type="slidenum">
              <a:rPr lang="en-US" smtClean="0"/>
              <a:t>6</a:t>
            </a:fld>
            <a:endParaRPr lang="en-US"/>
          </a:p>
        </p:txBody>
      </p:sp>
    </p:spTree>
    <p:extLst>
      <p:ext uri="{BB962C8B-B14F-4D97-AF65-F5344CB8AC3E}">
        <p14:creationId xmlns:p14="http://schemas.microsoft.com/office/powerpoint/2010/main" val="1329476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Promoting outdoor recreation has been a fundamental part of the League’s mission since our earliest days. </a:t>
            </a:r>
          </a:p>
          <a:p>
            <a:endParaRPr lang="en-US" dirty="0" smtClean="0"/>
          </a:p>
          <a:p>
            <a:r>
              <a:rPr lang="en-US" dirty="0" smtClean="0"/>
              <a:t>Throughout the strategic planning process, members stressed that to reach more youth, it’s essential to engage their families too</a:t>
            </a:r>
            <a:r>
              <a:rPr lang="en-US" baseline="0" dirty="0" smtClean="0"/>
              <a:t>.  With input from chapters about their needs, the national organization can help develop engaging family activities. </a:t>
            </a:r>
            <a:endParaRPr lang="en-US" dirty="0" smtClean="0"/>
          </a:p>
          <a:p>
            <a:endParaRPr lang="en-US" dirty="0" smtClean="0"/>
          </a:p>
          <a:p>
            <a:r>
              <a:rPr lang="en-US" dirty="0" smtClean="0"/>
              <a:t>Recreational shooting sports are a passion for thousands of League members, and about half of all League chapters have shooting sports facilities.  The League has the facilities and skilled members to connect more Americans with shooting sports. </a:t>
            </a:r>
          </a:p>
          <a:p>
            <a:endParaRPr lang="en-US" dirty="0" smtClean="0"/>
          </a:p>
          <a:p>
            <a:r>
              <a:rPr lang="en-US" dirty="0" smtClean="0"/>
              <a:t>We all know the population of the country is becoming increasingly diverse.  As demographics shift, we need to attract new participants –</a:t>
            </a:r>
            <a:r>
              <a:rPr lang="en-US" baseline="0" dirty="0" smtClean="0"/>
              <a:t> including </a:t>
            </a:r>
            <a:r>
              <a:rPr lang="en-US" dirty="0" smtClean="0"/>
              <a:t>young women and </a:t>
            </a:r>
            <a:r>
              <a:rPr lang="en-US" baseline="0" dirty="0" smtClean="0"/>
              <a:t>more diverse ethnic groups – </a:t>
            </a:r>
            <a:r>
              <a:rPr lang="en-US" dirty="0" smtClean="0"/>
              <a:t>to activities like hunting and shooting sports. </a:t>
            </a:r>
          </a:p>
          <a:p>
            <a:endParaRPr lang="en-US" dirty="0" smtClean="0"/>
          </a:p>
          <a:p>
            <a:r>
              <a:rPr lang="en-US" dirty="0" smtClean="0"/>
              <a:t>As a smaller proportion of the U.S.</a:t>
            </a:r>
            <a:r>
              <a:rPr lang="en-US" baseline="0" dirty="0" smtClean="0"/>
              <a:t> </a:t>
            </a:r>
            <a:r>
              <a:rPr lang="en-US" dirty="0" smtClean="0"/>
              <a:t>population hunts, children interested in hunting may not have a family member who can mentor them, and many adults face similar challenges.  League members are mentoring new hunters today, and many chapters provide hunter education training.  Once again, chapters</a:t>
            </a:r>
            <a:r>
              <a:rPr lang="en-US" baseline="0" dirty="0" smtClean="0"/>
              <a:t> are </a:t>
            </a:r>
            <a:r>
              <a:rPr lang="en-US" dirty="0" smtClean="0"/>
              <a:t>well-positioned to mentor new hunters, which is key to sustaining hunting participation in</a:t>
            </a:r>
            <a:r>
              <a:rPr lang="en-US" baseline="0" dirty="0" smtClean="0"/>
              <a:t> the future</a:t>
            </a:r>
            <a:r>
              <a:rPr lang="en-US" dirty="0" smtClean="0"/>
              <a:t>.</a:t>
            </a:r>
          </a:p>
        </p:txBody>
      </p:sp>
      <p:sp>
        <p:nvSpPr>
          <p:cNvPr id="4" name="Slide Number Placeholder 3"/>
          <p:cNvSpPr>
            <a:spLocks noGrp="1"/>
          </p:cNvSpPr>
          <p:nvPr>
            <p:ph type="sldNum" sz="quarter" idx="10"/>
          </p:nvPr>
        </p:nvSpPr>
        <p:spPr/>
        <p:txBody>
          <a:bodyPr/>
          <a:lstStyle/>
          <a:p>
            <a:fld id="{9A591059-D13A-4D58-AF9F-997359D8CE13}" type="slidenum">
              <a:rPr lang="en-US" smtClean="0"/>
              <a:t>7</a:t>
            </a:fld>
            <a:endParaRPr lang="en-US"/>
          </a:p>
        </p:txBody>
      </p:sp>
    </p:spTree>
    <p:extLst>
      <p:ext uri="{BB962C8B-B14F-4D97-AF65-F5344CB8AC3E}">
        <p14:creationId xmlns:p14="http://schemas.microsoft.com/office/powerpoint/2010/main" val="2321542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Raising the visibility of the League is a long-standing priority. </a:t>
            </a:r>
          </a:p>
          <a:p>
            <a:endParaRPr lang="en-US" dirty="0" smtClean="0"/>
          </a:p>
          <a:p>
            <a:r>
              <a:rPr lang="en-US" dirty="0" smtClean="0"/>
              <a:t>T</a:t>
            </a:r>
            <a:r>
              <a:rPr lang="en-US" baseline="0" dirty="0" smtClean="0"/>
              <a:t>his goal </a:t>
            </a:r>
            <a:r>
              <a:rPr lang="en-US" dirty="0" smtClean="0"/>
              <a:t>focuses on communications nuts and bolts, getting the word out, and engaging the media at the local, state, and national levels.  From</a:t>
            </a:r>
            <a:r>
              <a:rPr lang="en-US" baseline="0" dirty="0" smtClean="0"/>
              <a:t> the national level, t</a:t>
            </a:r>
            <a:r>
              <a:rPr lang="en-US" dirty="0" smtClean="0"/>
              <a:t>he League is committed</a:t>
            </a:r>
            <a:r>
              <a:rPr lang="en-US" baseline="0" dirty="0" smtClean="0"/>
              <a:t> to providing chapters with support and tools to promote their successes locally. </a:t>
            </a:r>
            <a:endParaRPr lang="en-US" dirty="0" smtClean="0"/>
          </a:p>
          <a:p>
            <a:endParaRPr lang="en-US" dirty="0" smtClean="0"/>
          </a:p>
          <a:p>
            <a:r>
              <a:rPr lang="en-US" dirty="0" smtClean="0"/>
              <a:t>Ideally,</a:t>
            </a:r>
            <a:r>
              <a:rPr lang="en-US" baseline="0" dirty="0" smtClean="0"/>
              <a:t> the Izaak Walton League would be a household name. To achieve a goal like that, we have to communicate to the American people, media, and policy-makers about the results we’re achieving – how many kids we’ve connected with fishing, how many streams we’re cleaning up, or how many adults have learned to shoot for the first time at a League chapter. With results from the chapters, the national organization can </a:t>
            </a:r>
            <a:r>
              <a:rPr lang="en-US" dirty="0" smtClean="0"/>
              <a:t>foster media attention by combining</a:t>
            </a:r>
            <a:r>
              <a:rPr lang="en-US" baseline="0" dirty="0" smtClean="0"/>
              <a:t> </a:t>
            </a:r>
            <a:r>
              <a:rPr lang="en-US" dirty="0" smtClean="0"/>
              <a:t>local accomplishments to tell a compelling </a:t>
            </a:r>
            <a:r>
              <a:rPr lang="en-US" baseline="0" dirty="0" smtClean="0"/>
              <a:t>story about the League</a:t>
            </a:r>
            <a:r>
              <a:rPr lang="en-US" dirty="0" smtClean="0"/>
              <a:t>. </a:t>
            </a:r>
          </a:p>
          <a:p>
            <a:endParaRPr lang="en-US" dirty="0" smtClean="0"/>
          </a:p>
          <a:p>
            <a:r>
              <a:rPr lang="en-US" dirty="0" smtClean="0"/>
              <a:t>Improving technology is also a League</a:t>
            </a:r>
            <a:r>
              <a:rPr lang="en-US" baseline="0" dirty="0" smtClean="0"/>
              <a:t> </a:t>
            </a:r>
            <a:r>
              <a:rPr lang="en-US" dirty="0" smtClean="0"/>
              <a:t>priority.  Social media is</a:t>
            </a:r>
            <a:r>
              <a:rPr lang="en-US" baseline="0" dirty="0" smtClean="0"/>
              <a:t> </a:t>
            </a:r>
            <a:r>
              <a:rPr lang="en-US" dirty="0" smtClean="0"/>
              <a:t>increasingly the way people – especially younger people – share information, tell others about what they like, and</a:t>
            </a:r>
            <a:r>
              <a:rPr lang="en-US" baseline="0" dirty="0" smtClean="0"/>
              <a:t> promote </a:t>
            </a:r>
            <a:r>
              <a:rPr lang="en-US" dirty="0" smtClean="0"/>
              <a:t>the organizations with which they are involved.  At the national level, the League is committed to modernizing technology</a:t>
            </a:r>
            <a:r>
              <a:rPr lang="en-US" baseline="0" dirty="0" smtClean="0"/>
              <a:t> and </a:t>
            </a:r>
            <a:r>
              <a:rPr lang="en-US" dirty="0" smtClean="0"/>
              <a:t>leveraging social media to connect people with the League and one another.  </a:t>
            </a:r>
          </a:p>
        </p:txBody>
      </p:sp>
      <p:sp>
        <p:nvSpPr>
          <p:cNvPr id="4" name="Slide Number Placeholder 3"/>
          <p:cNvSpPr>
            <a:spLocks noGrp="1"/>
          </p:cNvSpPr>
          <p:nvPr>
            <p:ph type="sldNum" sz="quarter" idx="10"/>
          </p:nvPr>
        </p:nvSpPr>
        <p:spPr/>
        <p:txBody>
          <a:bodyPr/>
          <a:lstStyle/>
          <a:p>
            <a:fld id="{9A591059-D13A-4D58-AF9F-997359D8CE13}" type="slidenum">
              <a:rPr lang="en-US" smtClean="0"/>
              <a:t>8</a:t>
            </a:fld>
            <a:endParaRPr lang="en-US"/>
          </a:p>
        </p:txBody>
      </p:sp>
    </p:spTree>
    <p:extLst>
      <p:ext uri="{BB962C8B-B14F-4D97-AF65-F5344CB8AC3E}">
        <p14:creationId xmlns:p14="http://schemas.microsoft.com/office/powerpoint/2010/main" val="1880503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b="1" dirty="0" smtClean="0"/>
              <a:t>Strengthening internal partnerships is important</a:t>
            </a:r>
            <a:r>
              <a:rPr lang="en-US" b="1" baseline="0" dirty="0" smtClean="0"/>
              <a:t> for the future of the League</a:t>
            </a:r>
            <a:r>
              <a:rPr lang="en-US" b="1" dirty="0" smtClean="0"/>
              <a:t>.  </a:t>
            </a:r>
          </a:p>
          <a:p>
            <a:endParaRPr lang="en-US" dirty="0" smtClean="0"/>
          </a:p>
          <a:p>
            <a:r>
              <a:rPr lang="en-US" dirty="0" smtClean="0"/>
              <a:t>Each level of the League has unique strengths and responsibilities.  The organization as a whole is most effective when we utilize these strengths in a coordinated way, working together to accomplish our conservation and outdoor recreation goals.  National</a:t>
            </a:r>
            <a:r>
              <a:rPr lang="en-US" baseline="0" dirty="0" smtClean="0"/>
              <a:t> leaders and staff are committed to strengthening partnerships within the League. </a:t>
            </a:r>
          </a:p>
          <a:p>
            <a:endParaRPr lang="en-US" baseline="0" dirty="0" smtClean="0"/>
          </a:p>
          <a:p>
            <a:r>
              <a:rPr lang="en-US" dirty="0" smtClean="0"/>
              <a:t>During the strategic planning process, members also highlighted the importance of face-to-face interaction between chapter members and national leaders and receiving support to achieve our shared goals. In 2014, national</a:t>
            </a:r>
            <a:r>
              <a:rPr lang="en-US" baseline="0" dirty="0" smtClean="0"/>
              <a:t> leaders and staff will meet with more chapters locally and begin developing tools and resources to help chapters achieve these goals. </a:t>
            </a:r>
            <a:endParaRPr lang="en-US" dirty="0" smtClean="0"/>
          </a:p>
          <a:p>
            <a:endParaRPr lang="en-US" dirty="0" smtClean="0"/>
          </a:p>
          <a:p>
            <a:r>
              <a:rPr lang="en-US" dirty="0" smtClean="0"/>
              <a:t>It’s also important to make greater use of technology to connect League members and leaders to one another. To make it easier for</a:t>
            </a:r>
            <a:r>
              <a:rPr lang="en-US" baseline="0" dirty="0" smtClean="0"/>
              <a:t> members to benefit from each other’s experiences and expertise, the League is creating online forums for direct member interaction.  </a:t>
            </a:r>
            <a:endParaRPr lang="en-US" dirty="0" smtClean="0"/>
          </a:p>
          <a:p>
            <a:endParaRPr lang="en-US" dirty="0" smtClean="0"/>
          </a:p>
          <a:p>
            <a:r>
              <a:rPr lang="en-US" dirty="0" smtClean="0"/>
              <a:t>In town hall meetings, we heard quite a lot about the League’s membership process: too much paperwork, too slow, or all members should be able to renew and pay online.  The purpose of the strategic plan is not to tackle the membership process. However, with</a:t>
            </a:r>
            <a:r>
              <a:rPr lang="en-US" baseline="0" dirty="0" smtClean="0"/>
              <a:t> this feedback in mind, the national organization will partner with MDRs across the country </a:t>
            </a:r>
            <a:r>
              <a:rPr lang="en-US" dirty="0" smtClean="0"/>
              <a:t>to evaluate whether greater use of technology can save time, cut costs, and improve the member experience </a:t>
            </a:r>
            <a:r>
              <a:rPr lang="en-US" sz="1200" kern="1200" dirty="0" smtClean="0">
                <a:solidFill>
                  <a:schemeClr val="tx1"/>
                </a:solidFill>
                <a:effectLst/>
                <a:latin typeface="+mn-lt"/>
                <a:ea typeface="+mn-ea"/>
                <a:cs typeface="+mn-cs"/>
              </a:rPr>
              <a:t>within the current chapter-based billing process.</a:t>
            </a:r>
            <a:endParaRPr lang="en-US" dirty="0" smtClean="0"/>
          </a:p>
        </p:txBody>
      </p:sp>
      <p:sp>
        <p:nvSpPr>
          <p:cNvPr id="4" name="Slide Number Placeholder 3"/>
          <p:cNvSpPr>
            <a:spLocks noGrp="1"/>
          </p:cNvSpPr>
          <p:nvPr>
            <p:ph type="sldNum" sz="quarter" idx="10"/>
          </p:nvPr>
        </p:nvSpPr>
        <p:spPr/>
        <p:txBody>
          <a:bodyPr/>
          <a:lstStyle/>
          <a:p>
            <a:fld id="{9A591059-D13A-4D58-AF9F-997359D8CE13}" type="slidenum">
              <a:rPr lang="en-US" smtClean="0"/>
              <a:t>9</a:t>
            </a:fld>
            <a:endParaRPr lang="en-US"/>
          </a:p>
        </p:txBody>
      </p:sp>
    </p:spTree>
    <p:extLst>
      <p:ext uri="{BB962C8B-B14F-4D97-AF65-F5344CB8AC3E}">
        <p14:creationId xmlns:p14="http://schemas.microsoft.com/office/powerpoint/2010/main" val="269138950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6521D0-419A-4345-8F13-86B94ED532C9}" type="datetimeFigureOut">
              <a:rPr lang="en-US" smtClean="0"/>
              <a:t>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AC48D-11CF-4A55-A3E1-103D8E50F30A}" type="slidenum">
              <a:rPr lang="en-US" smtClean="0"/>
              <a:t>‹#›</a:t>
            </a:fld>
            <a:endParaRPr lang="en-US"/>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91400" y="5486400"/>
            <a:ext cx="1295400" cy="1295400"/>
          </a:xfrm>
          <a:prstGeom prst="rect">
            <a:avLst/>
          </a:prstGeom>
        </p:spPr>
      </p:pic>
    </p:spTree>
    <p:extLst>
      <p:ext uri="{BB962C8B-B14F-4D97-AF65-F5344CB8AC3E}">
        <p14:creationId xmlns:p14="http://schemas.microsoft.com/office/powerpoint/2010/main" val="37573083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6521D0-419A-4345-8F13-86B94ED532C9}" type="datetimeFigureOut">
              <a:rPr lang="en-US" smtClean="0"/>
              <a:t>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AC48D-11CF-4A55-A3E1-103D8E50F30A}" type="slidenum">
              <a:rPr lang="en-US" smtClean="0"/>
              <a:t>‹#›</a:t>
            </a:fld>
            <a:endParaRPr lang="en-US"/>
          </a:p>
        </p:txBody>
      </p:sp>
    </p:spTree>
    <p:extLst>
      <p:ext uri="{BB962C8B-B14F-4D97-AF65-F5344CB8AC3E}">
        <p14:creationId xmlns:p14="http://schemas.microsoft.com/office/powerpoint/2010/main" val="179695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6521D0-419A-4345-8F13-86B94ED532C9}" type="datetimeFigureOut">
              <a:rPr lang="en-US" smtClean="0"/>
              <a:t>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AC48D-11CF-4A55-A3E1-103D8E50F30A}" type="slidenum">
              <a:rPr lang="en-US" smtClean="0"/>
              <a:t>‹#›</a:t>
            </a:fld>
            <a:endParaRPr lang="en-US"/>
          </a:p>
        </p:txBody>
      </p:sp>
    </p:spTree>
    <p:extLst>
      <p:ext uri="{BB962C8B-B14F-4D97-AF65-F5344CB8AC3E}">
        <p14:creationId xmlns:p14="http://schemas.microsoft.com/office/powerpoint/2010/main" val="47981640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6521D0-419A-4345-8F13-86B94ED532C9}" type="datetimeFigureOut">
              <a:rPr lang="en-US" smtClean="0"/>
              <a:t>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AC48D-11CF-4A55-A3E1-103D8E50F30A}" type="slidenum">
              <a:rPr lang="en-US" smtClean="0"/>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1400" y="5486400"/>
            <a:ext cx="1295400" cy="1295400"/>
          </a:xfrm>
          <a:prstGeom prst="rect">
            <a:avLst/>
          </a:prstGeom>
        </p:spPr>
      </p:pic>
    </p:spTree>
    <p:extLst>
      <p:ext uri="{BB962C8B-B14F-4D97-AF65-F5344CB8AC3E}">
        <p14:creationId xmlns:p14="http://schemas.microsoft.com/office/powerpoint/2010/main" val="3112294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6521D0-419A-4345-8F13-86B94ED532C9}" type="datetimeFigureOut">
              <a:rPr lang="en-US" smtClean="0"/>
              <a:t>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AC48D-11CF-4A55-A3E1-103D8E50F30A}" type="slidenum">
              <a:rPr lang="en-US" smtClean="0"/>
              <a:t>‹#›</a:t>
            </a:fld>
            <a:endParaRPr lang="en-US"/>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91400" y="5486400"/>
            <a:ext cx="1295400" cy="1295400"/>
          </a:xfrm>
          <a:prstGeom prst="rect">
            <a:avLst/>
          </a:prstGeom>
        </p:spPr>
      </p:pic>
    </p:spTree>
    <p:extLst>
      <p:ext uri="{BB962C8B-B14F-4D97-AF65-F5344CB8AC3E}">
        <p14:creationId xmlns:p14="http://schemas.microsoft.com/office/powerpoint/2010/main" val="2031251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6521D0-419A-4345-8F13-86B94ED532C9}" type="datetimeFigureOut">
              <a:rPr lang="en-US" smtClean="0"/>
              <a:t>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AC48D-11CF-4A55-A3E1-103D8E50F30A}" type="slidenum">
              <a:rPr lang="en-US" smtClean="0"/>
              <a:t>‹#›</a:t>
            </a:fld>
            <a:endParaRPr lang="en-US"/>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91400" y="5486400"/>
            <a:ext cx="1295400" cy="1295400"/>
          </a:xfrm>
          <a:prstGeom prst="rect">
            <a:avLst/>
          </a:prstGeom>
        </p:spPr>
      </p:pic>
    </p:spTree>
    <p:extLst>
      <p:ext uri="{BB962C8B-B14F-4D97-AF65-F5344CB8AC3E}">
        <p14:creationId xmlns:p14="http://schemas.microsoft.com/office/powerpoint/2010/main" val="2310566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6521D0-419A-4345-8F13-86B94ED532C9}" type="datetimeFigureOut">
              <a:rPr lang="en-US" smtClean="0"/>
              <a:t>2/3/2014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AAC48D-11CF-4A55-A3E1-103D8E50F30A}" type="slidenum">
              <a:rPr lang="en-US" smtClean="0"/>
              <a:t>‹#›</a:t>
            </a:fld>
            <a:endParaRPr lang="en-US"/>
          </a:p>
        </p:txBody>
      </p:sp>
    </p:spTree>
    <p:extLst>
      <p:ext uri="{BB962C8B-B14F-4D97-AF65-F5344CB8AC3E}">
        <p14:creationId xmlns:p14="http://schemas.microsoft.com/office/powerpoint/2010/main" val="3983063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6521D0-419A-4345-8F13-86B94ED532C9}" type="datetimeFigureOut">
              <a:rPr lang="en-US" smtClean="0"/>
              <a:t>2/3/2014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AAC48D-11CF-4A55-A3E1-103D8E50F30A}" type="slidenum">
              <a:rPr lang="en-US" smtClean="0"/>
              <a:t>‹#›</a:t>
            </a:fld>
            <a:endParaRPr lang="en-US"/>
          </a:p>
        </p:txBody>
      </p:sp>
    </p:spTree>
    <p:extLst>
      <p:ext uri="{BB962C8B-B14F-4D97-AF65-F5344CB8AC3E}">
        <p14:creationId xmlns:p14="http://schemas.microsoft.com/office/powerpoint/2010/main" val="3758283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6521D0-419A-4345-8F13-86B94ED532C9}" type="datetimeFigureOut">
              <a:rPr lang="en-US" smtClean="0"/>
              <a:t>2/3/2014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AAC48D-11CF-4A55-A3E1-103D8E50F30A}" type="slidenum">
              <a:rPr lang="en-US" smtClean="0"/>
              <a:t>‹#›</a:t>
            </a:fld>
            <a:endParaRPr lang="en-US"/>
          </a:p>
        </p:txBody>
      </p:sp>
    </p:spTree>
    <p:extLst>
      <p:ext uri="{BB962C8B-B14F-4D97-AF65-F5344CB8AC3E}">
        <p14:creationId xmlns:p14="http://schemas.microsoft.com/office/powerpoint/2010/main" val="629222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6521D0-419A-4345-8F13-86B94ED532C9}" type="datetimeFigureOut">
              <a:rPr lang="en-US" smtClean="0"/>
              <a:t>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AC48D-11CF-4A55-A3E1-103D8E50F30A}" type="slidenum">
              <a:rPr lang="en-US" smtClean="0"/>
              <a:t>‹#›</a:t>
            </a:fld>
            <a:endParaRPr lang="en-US"/>
          </a:p>
        </p:txBody>
      </p:sp>
    </p:spTree>
    <p:extLst>
      <p:ext uri="{BB962C8B-B14F-4D97-AF65-F5344CB8AC3E}">
        <p14:creationId xmlns:p14="http://schemas.microsoft.com/office/powerpoint/2010/main" val="3417785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6521D0-419A-4345-8F13-86B94ED532C9}" type="datetimeFigureOut">
              <a:rPr lang="en-US" smtClean="0"/>
              <a:t>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AC48D-11CF-4A55-A3E1-103D8E50F30A}" type="slidenum">
              <a:rPr lang="en-US" smtClean="0"/>
              <a:t>‹#›</a:t>
            </a:fld>
            <a:endParaRPr lang="en-US"/>
          </a:p>
        </p:txBody>
      </p:sp>
    </p:spTree>
    <p:extLst>
      <p:ext uri="{BB962C8B-B14F-4D97-AF65-F5344CB8AC3E}">
        <p14:creationId xmlns:p14="http://schemas.microsoft.com/office/powerpoint/2010/main" val="4184073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6521D0-419A-4345-8F13-86B94ED532C9}" type="datetimeFigureOut">
              <a:rPr lang="en-US" smtClean="0"/>
              <a:t>2/3/2014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AC48D-11CF-4A55-A3E1-103D8E50F30A}" type="slidenum">
              <a:rPr lang="en-US" smtClean="0"/>
              <a:t>‹#›</a:t>
            </a:fld>
            <a:endParaRPr lang="en-US"/>
          </a:p>
        </p:txBody>
      </p:sp>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391400" y="5486400"/>
            <a:ext cx="1295400" cy="1295400"/>
          </a:xfrm>
          <a:prstGeom prst="rect">
            <a:avLst/>
          </a:prstGeom>
        </p:spPr>
      </p:pic>
    </p:spTree>
    <p:extLst>
      <p:ext uri="{BB962C8B-B14F-4D97-AF65-F5344CB8AC3E}">
        <p14:creationId xmlns:p14="http://schemas.microsoft.com/office/powerpoint/2010/main" val="1089773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035175"/>
            <a:ext cx="4953000" cy="1470025"/>
          </a:xfrm>
        </p:spPr>
        <p:txBody>
          <a:bodyPr>
            <a:noAutofit/>
          </a:bodyPr>
          <a:lstStyle/>
          <a:p>
            <a:r>
              <a:rPr lang="en-US" sz="4800" b="1" dirty="0" smtClean="0"/>
              <a:t>Achieving Results </a:t>
            </a:r>
            <a:r>
              <a:rPr lang="en-US" sz="4000" b="1" dirty="0" smtClean="0"/>
              <a:t>for </a:t>
            </a:r>
            <a:r>
              <a:rPr lang="en-US" sz="4800" b="1" dirty="0" smtClean="0"/>
              <a:t/>
            </a:r>
            <a:br>
              <a:rPr lang="en-US" sz="4800" b="1" dirty="0" smtClean="0"/>
            </a:br>
            <a:r>
              <a:rPr lang="en-US" sz="4800" b="1" dirty="0" smtClean="0"/>
              <a:t>Outdoor America</a:t>
            </a:r>
            <a:endParaRPr lang="en-US" sz="4800" b="1" dirty="0"/>
          </a:p>
        </p:txBody>
      </p:sp>
      <p:sp>
        <p:nvSpPr>
          <p:cNvPr id="3" name="Subtitle 2"/>
          <p:cNvSpPr>
            <a:spLocks noGrp="1"/>
          </p:cNvSpPr>
          <p:nvPr>
            <p:ph type="subTitle" idx="1"/>
          </p:nvPr>
        </p:nvSpPr>
        <p:spPr>
          <a:xfrm>
            <a:off x="990600" y="4114800"/>
            <a:ext cx="3822192" cy="1752600"/>
          </a:xfrm>
        </p:spPr>
        <p:txBody>
          <a:bodyPr/>
          <a:lstStyle/>
          <a:p>
            <a:r>
              <a:rPr lang="en-US" b="1" dirty="0" smtClean="0">
                <a:solidFill>
                  <a:schemeClr val="tx1"/>
                </a:solidFill>
              </a:rPr>
              <a:t>IWLA Strategic Plan</a:t>
            </a:r>
          </a:p>
          <a:p>
            <a:r>
              <a:rPr lang="en-US" b="1" dirty="0" smtClean="0">
                <a:solidFill>
                  <a:schemeClr val="tx1"/>
                </a:solidFill>
              </a:rPr>
              <a:t>2014-2019</a:t>
            </a:r>
            <a:endParaRPr lang="en-US" b="1" dirty="0">
              <a:solidFill>
                <a:schemeClr val="tx1"/>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5486400"/>
            <a:ext cx="1295400" cy="12954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7941" y="1752600"/>
            <a:ext cx="3517748" cy="3513648"/>
          </a:xfrm>
          <a:prstGeom prst="rect">
            <a:avLst/>
          </a:prstGeom>
        </p:spPr>
      </p:pic>
    </p:spTree>
    <p:extLst>
      <p:ext uri="{BB962C8B-B14F-4D97-AF65-F5344CB8AC3E}">
        <p14:creationId xmlns:p14="http://schemas.microsoft.com/office/powerpoint/2010/main" val="14588889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Action Steps – National Organization</a:t>
            </a:r>
            <a:endParaRPr lang="en-US" b="1" dirty="0"/>
          </a:p>
        </p:txBody>
      </p:sp>
      <p:sp>
        <p:nvSpPr>
          <p:cNvPr id="3" name="Content Placeholder 2"/>
          <p:cNvSpPr>
            <a:spLocks noGrp="1"/>
          </p:cNvSpPr>
          <p:nvPr>
            <p:ph idx="1"/>
          </p:nvPr>
        </p:nvSpPr>
        <p:spPr>
          <a:xfrm>
            <a:off x="457200" y="1646237"/>
            <a:ext cx="8229600" cy="4525963"/>
          </a:xfrm>
        </p:spPr>
        <p:txBody>
          <a:bodyPr>
            <a:normAutofit fontScale="92500" lnSpcReduction="20000"/>
          </a:bodyPr>
          <a:lstStyle/>
          <a:p>
            <a:pPr marL="0" indent="0">
              <a:buNone/>
            </a:pPr>
            <a:r>
              <a:rPr lang="en-US" dirty="0" smtClean="0"/>
              <a:t>In 2014, the national organization will prioritize the following: </a:t>
            </a:r>
          </a:p>
          <a:p>
            <a:r>
              <a:rPr lang="en-US" sz="3100" dirty="0" smtClean="0"/>
              <a:t>Visiting chapters</a:t>
            </a:r>
          </a:p>
          <a:p>
            <a:r>
              <a:rPr lang="en-US" sz="3100" dirty="0" smtClean="0"/>
              <a:t>Surveying chapters about youth engagement and outdoor recreation; developing tools/resources based on input received</a:t>
            </a:r>
          </a:p>
          <a:p>
            <a:r>
              <a:rPr lang="en-US" sz="3100" dirty="0" smtClean="0"/>
              <a:t>Providing on-site support and training for engaging youth and stream monitoring</a:t>
            </a:r>
          </a:p>
          <a:p>
            <a:r>
              <a:rPr lang="en-US" sz="3100" dirty="0" smtClean="0"/>
              <a:t>Providing communications tools and resources to chapters/members</a:t>
            </a:r>
          </a:p>
          <a:p>
            <a:r>
              <a:rPr lang="en-US" sz="3100" dirty="0" smtClean="0"/>
              <a:t>Modernizing League technology</a:t>
            </a:r>
            <a:endParaRPr lang="en-US" sz="3100" dirty="0"/>
          </a:p>
        </p:txBody>
      </p:sp>
    </p:spTree>
    <p:extLst>
      <p:ext uri="{BB962C8B-B14F-4D97-AF65-F5344CB8AC3E}">
        <p14:creationId xmlns:p14="http://schemas.microsoft.com/office/powerpoint/2010/main" val="2358935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Action Steps – Chapters and Members</a:t>
            </a:r>
            <a:endParaRPr lang="en-US" b="1" dirty="0"/>
          </a:p>
        </p:txBody>
      </p:sp>
      <p:sp>
        <p:nvSpPr>
          <p:cNvPr id="3" name="Content Placeholder 2"/>
          <p:cNvSpPr>
            <a:spLocks noGrp="1"/>
          </p:cNvSpPr>
          <p:nvPr>
            <p:ph idx="1"/>
          </p:nvPr>
        </p:nvSpPr>
        <p:spPr>
          <a:xfrm>
            <a:off x="457200" y="1646237"/>
            <a:ext cx="8229600" cy="4525963"/>
          </a:xfrm>
        </p:spPr>
        <p:txBody>
          <a:bodyPr/>
          <a:lstStyle/>
          <a:p>
            <a:r>
              <a:rPr lang="en-US" dirty="0" smtClean="0"/>
              <a:t>Chapters and members have important roles to play in achieving League goals</a:t>
            </a:r>
          </a:p>
          <a:p>
            <a:r>
              <a:rPr lang="en-US" dirty="0" smtClean="0"/>
              <a:t>Taking a few actions in 2014 will make a big difference</a:t>
            </a:r>
          </a:p>
          <a:p>
            <a:pPr lvl="1"/>
            <a:r>
              <a:rPr lang="en-US" dirty="0" smtClean="0"/>
              <a:t>Share your results / highlight them locally</a:t>
            </a:r>
          </a:p>
          <a:p>
            <a:pPr lvl="1"/>
            <a:r>
              <a:rPr lang="en-US" dirty="0" smtClean="0"/>
              <a:t>Provide feedback on important issues</a:t>
            </a:r>
          </a:p>
          <a:p>
            <a:pPr lvl="1"/>
            <a:r>
              <a:rPr lang="en-US" dirty="0" smtClean="0"/>
              <a:t>Engage members in achieving goals</a:t>
            </a:r>
          </a:p>
        </p:txBody>
      </p:sp>
    </p:spTree>
    <p:extLst>
      <p:ext uri="{BB962C8B-B14F-4D97-AF65-F5344CB8AC3E}">
        <p14:creationId xmlns:p14="http://schemas.microsoft.com/office/powerpoint/2010/main" val="2720919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Measuring Progress</a:t>
            </a:r>
            <a:endParaRPr lang="en-US" b="1" dirty="0"/>
          </a:p>
        </p:txBody>
      </p:sp>
      <p:sp>
        <p:nvSpPr>
          <p:cNvPr id="3" name="Content Placeholder 2"/>
          <p:cNvSpPr>
            <a:spLocks noGrp="1"/>
          </p:cNvSpPr>
          <p:nvPr>
            <p:ph sz="half" idx="1"/>
          </p:nvPr>
        </p:nvSpPr>
        <p:spPr>
          <a:xfrm>
            <a:off x="457200" y="1600200"/>
            <a:ext cx="4114800" cy="5181600"/>
          </a:xfrm>
        </p:spPr>
        <p:txBody>
          <a:bodyPr>
            <a:normAutofit lnSpcReduction="10000"/>
          </a:bodyPr>
          <a:lstStyle/>
          <a:p>
            <a:pPr marL="0" lvl="0" indent="0">
              <a:buNone/>
            </a:pPr>
            <a:r>
              <a:rPr lang="en-US" b="1" dirty="0" smtClean="0"/>
              <a:t>2013 Chapter Results:</a:t>
            </a:r>
          </a:p>
          <a:p>
            <a:pPr lvl="0"/>
            <a:r>
              <a:rPr lang="en-US" dirty="0" smtClean="0"/>
              <a:t>More </a:t>
            </a:r>
            <a:r>
              <a:rPr lang="en-US" dirty="0"/>
              <a:t>than 6,800 </a:t>
            </a:r>
            <a:r>
              <a:rPr lang="en-US" dirty="0" smtClean="0"/>
              <a:t>kids connected to fishing</a:t>
            </a:r>
          </a:p>
          <a:p>
            <a:pPr lvl="0"/>
            <a:r>
              <a:rPr lang="en-US" dirty="0" smtClean="0"/>
              <a:t>More </a:t>
            </a:r>
            <a:r>
              <a:rPr lang="en-US" dirty="0"/>
              <a:t>than 7,000 </a:t>
            </a:r>
            <a:r>
              <a:rPr lang="en-US" dirty="0" smtClean="0"/>
              <a:t>kids enjoyed </a:t>
            </a:r>
            <a:r>
              <a:rPr lang="en-US" dirty="0"/>
              <a:t>shooting </a:t>
            </a:r>
            <a:r>
              <a:rPr lang="en-US" dirty="0" smtClean="0"/>
              <a:t>sports</a:t>
            </a:r>
            <a:endParaRPr lang="en-US" dirty="0"/>
          </a:p>
          <a:p>
            <a:pPr lvl="0"/>
            <a:r>
              <a:rPr lang="en-US" dirty="0" smtClean="0"/>
              <a:t>30 </a:t>
            </a:r>
            <a:r>
              <a:rPr lang="en-US" dirty="0"/>
              <a:t>chapters </a:t>
            </a:r>
            <a:r>
              <a:rPr lang="en-US" dirty="0" smtClean="0"/>
              <a:t>monitoring </a:t>
            </a:r>
            <a:r>
              <a:rPr lang="en-US" dirty="0"/>
              <a:t>water quality </a:t>
            </a:r>
            <a:r>
              <a:rPr lang="en-US" dirty="0" smtClean="0"/>
              <a:t>in </a:t>
            </a:r>
            <a:r>
              <a:rPr lang="en-US" dirty="0"/>
              <a:t>113 </a:t>
            </a:r>
            <a:r>
              <a:rPr lang="en-US" dirty="0" smtClean="0"/>
              <a:t>streams</a:t>
            </a:r>
          </a:p>
          <a:p>
            <a:pPr lvl="0"/>
            <a:r>
              <a:rPr lang="en-US" dirty="0" smtClean="0"/>
              <a:t>159 chapter and divisions Web sites</a:t>
            </a:r>
          </a:p>
          <a:p>
            <a:pPr lvl="0"/>
            <a:r>
              <a:rPr lang="en-US" dirty="0" smtClean="0"/>
              <a:t>51 chapters on social media</a:t>
            </a:r>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133600"/>
            <a:ext cx="4368800" cy="3276600"/>
          </a:xfrm>
        </p:spPr>
      </p:pic>
    </p:spTree>
    <p:extLst>
      <p:ext uri="{BB962C8B-B14F-4D97-AF65-F5344CB8AC3E}">
        <p14:creationId xmlns:p14="http://schemas.microsoft.com/office/powerpoint/2010/main" val="2179624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League Has Momentum in 2014</a:t>
            </a:r>
            <a:endParaRPr lang="en-US" b="1" dirty="0"/>
          </a:p>
        </p:txBody>
      </p:sp>
      <p:sp>
        <p:nvSpPr>
          <p:cNvPr id="3" name="Content Placeholder 2"/>
          <p:cNvSpPr>
            <a:spLocks noGrp="1"/>
          </p:cNvSpPr>
          <p:nvPr>
            <p:ph idx="1"/>
          </p:nvPr>
        </p:nvSpPr>
        <p:spPr>
          <a:xfrm>
            <a:off x="457200" y="1646237"/>
            <a:ext cx="8229600" cy="4525963"/>
          </a:xfrm>
        </p:spPr>
        <p:txBody>
          <a:bodyPr>
            <a:normAutofit/>
          </a:bodyPr>
          <a:lstStyle/>
          <a:p>
            <a:r>
              <a:rPr lang="en-US" altLang="en-US" dirty="0" smtClean="0"/>
              <a:t>With clear goals and continued membership growth, League is in a strong position</a:t>
            </a:r>
            <a:endParaRPr lang="en-US" altLang="en-US" dirty="0"/>
          </a:p>
          <a:p>
            <a:r>
              <a:rPr lang="en-US" altLang="en-US" dirty="0" smtClean="0"/>
              <a:t>National </a:t>
            </a:r>
            <a:r>
              <a:rPr lang="en-US" altLang="en-US" dirty="0"/>
              <a:t>staff and leaders committed to achieving </a:t>
            </a:r>
            <a:r>
              <a:rPr lang="en-US" altLang="en-US" dirty="0" smtClean="0"/>
              <a:t>results, supporting chapters</a:t>
            </a:r>
          </a:p>
          <a:p>
            <a:r>
              <a:rPr lang="en-US" altLang="en-US" dirty="0" smtClean="0"/>
              <a:t>Chapters play key roles in connecting people with outdoor recreation and leading conservation on the ground</a:t>
            </a:r>
            <a:endParaRPr lang="en-US" altLang="en-US" dirty="0"/>
          </a:p>
          <a:p>
            <a:r>
              <a:rPr lang="en-US" altLang="en-US" dirty="0"/>
              <a:t>Trajectory is clearly UP</a:t>
            </a:r>
          </a:p>
          <a:p>
            <a:endParaRPr lang="en-US" dirty="0"/>
          </a:p>
        </p:txBody>
      </p:sp>
    </p:spTree>
    <p:extLst>
      <p:ext uri="{BB962C8B-B14F-4D97-AF65-F5344CB8AC3E}">
        <p14:creationId xmlns:p14="http://schemas.microsoft.com/office/powerpoint/2010/main" val="2107732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295400"/>
            <a:ext cx="7772400" cy="1470025"/>
          </a:xfrm>
        </p:spPr>
        <p:txBody>
          <a:bodyPr/>
          <a:lstStyle/>
          <a:p>
            <a:r>
              <a:rPr lang="en-US" b="1" dirty="0" smtClean="0"/>
              <a:t>Thank you very much!</a:t>
            </a:r>
            <a:endParaRPr lang="en-US" b="1" dirty="0"/>
          </a:p>
        </p:txBody>
      </p:sp>
      <p:sp>
        <p:nvSpPr>
          <p:cNvPr id="5" name="Subtitle 4"/>
          <p:cNvSpPr>
            <a:spLocks noGrp="1"/>
          </p:cNvSpPr>
          <p:nvPr>
            <p:ph type="subTitle" idx="1"/>
          </p:nvPr>
        </p:nvSpPr>
        <p:spPr>
          <a:xfrm>
            <a:off x="1371600" y="2895600"/>
            <a:ext cx="6400800" cy="2743200"/>
          </a:xfrm>
        </p:spPr>
        <p:txBody>
          <a:bodyPr/>
          <a:lstStyle/>
          <a:p>
            <a:r>
              <a:rPr lang="en-US" dirty="0" smtClean="0">
                <a:solidFill>
                  <a:schemeClr val="tx1"/>
                </a:solidFill>
              </a:rPr>
              <a:t>Questions / Comments?</a:t>
            </a:r>
          </a:p>
          <a:p>
            <a:endParaRPr lang="en-US" dirty="0" smtClean="0">
              <a:solidFill>
                <a:schemeClr val="tx1"/>
              </a:solidFill>
            </a:endParaRPr>
          </a:p>
          <a:p>
            <a:r>
              <a:rPr lang="en-US" dirty="0" smtClean="0">
                <a:solidFill>
                  <a:schemeClr val="tx1"/>
                </a:solidFill>
              </a:rPr>
              <a:t>Read the full Strategic Plan at</a:t>
            </a:r>
          </a:p>
          <a:p>
            <a:r>
              <a:rPr lang="en-US" i="1" dirty="0" smtClean="0">
                <a:solidFill>
                  <a:schemeClr val="tx1"/>
                </a:solidFill>
              </a:rPr>
              <a:t>www.iwla.org/strategicplan</a:t>
            </a:r>
            <a:r>
              <a:rPr lang="en-US" dirty="0" smtClean="0"/>
              <a:t> </a:t>
            </a:r>
            <a:endParaRPr lang="en-US" dirty="0"/>
          </a:p>
        </p:txBody>
      </p:sp>
    </p:spTree>
    <p:extLst>
      <p:ext uri="{BB962C8B-B14F-4D97-AF65-F5344CB8AC3E}">
        <p14:creationId xmlns:p14="http://schemas.microsoft.com/office/powerpoint/2010/main" val="2708633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IWLA Strategic Plan</a:t>
            </a:r>
            <a:endParaRPr lang="en-US" b="1" dirty="0"/>
          </a:p>
        </p:txBody>
      </p:sp>
      <p:sp>
        <p:nvSpPr>
          <p:cNvPr id="4" name="Content Placeholder 3"/>
          <p:cNvSpPr>
            <a:spLocks noGrp="1"/>
          </p:cNvSpPr>
          <p:nvPr>
            <p:ph sz="half" idx="2"/>
          </p:nvPr>
        </p:nvSpPr>
        <p:spPr>
          <a:xfrm>
            <a:off x="609600" y="1828800"/>
            <a:ext cx="3886200" cy="4876800"/>
          </a:xfrm>
        </p:spPr>
        <p:txBody>
          <a:bodyPr>
            <a:normAutofit fontScale="85000" lnSpcReduction="10000"/>
          </a:bodyPr>
          <a:lstStyle/>
          <a:p>
            <a:r>
              <a:rPr lang="en-US" dirty="0" smtClean="0"/>
              <a:t>Provides focused goals for the future of the League</a:t>
            </a:r>
          </a:p>
          <a:p>
            <a:r>
              <a:rPr lang="en-US" dirty="0" smtClean="0"/>
              <a:t>Goals are for the organization as a whole</a:t>
            </a:r>
          </a:p>
          <a:p>
            <a:r>
              <a:rPr lang="en-US" dirty="0" smtClean="0"/>
              <a:t>Developed </a:t>
            </a:r>
            <a:r>
              <a:rPr lang="en-US" dirty="0"/>
              <a:t>with extensive member input</a:t>
            </a:r>
          </a:p>
          <a:p>
            <a:r>
              <a:rPr lang="en-US" dirty="0" smtClean="0"/>
              <a:t>Unanimously </a:t>
            </a:r>
            <a:r>
              <a:rPr lang="en-US" dirty="0"/>
              <a:t>approved </a:t>
            </a:r>
            <a:r>
              <a:rPr lang="en-US" dirty="0" smtClean="0"/>
              <a:t>by delegates at 2013 IWLA national convention</a:t>
            </a:r>
          </a:p>
          <a:p>
            <a:r>
              <a:rPr lang="en-US" dirty="0"/>
              <a:t>National organization, </a:t>
            </a:r>
            <a:r>
              <a:rPr lang="en-US" dirty="0" smtClean="0"/>
              <a:t>chapters, </a:t>
            </a:r>
            <a:r>
              <a:rPr lang="en-US" dirty="0"/>
              <a:t>and members all play key roles in achieving results</a:t>
            </a:r>
          </a:p>
          <a:p>
            <a:endParaRPr lang="en-US" dirty="0"/>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5486400"/>
            <a:ext cx="1295400" cy="12954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1657350"/>
            <a:ext cx="2552700" cy="3829050"/>
          </a:xfrm>
          <a:prstGeom prst="rect">
            <a:avLst/>
          </a:prstGeom>
        </p:spPr>
      </p:pic>
    </p:spTree>
    <p:extLst>
      <p:ext uri="{BB962C8B-B14F-4D97-AF65-F5344CB8AC3E}">
        <p14:creationId xmlns:p14="http://schemas.microsoft.com/office/powerpoint/2010/main" val="1940131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League’s Conservation and </a:t>
            </a:r>
            <a:br>
              <a:rPr lang="en-US" b="1" dirty="0" smtClean="0"/>
            </a:br>
            <a:r>
              <a:rPr lang="en-US" b="1" dirty="0" smtClean="0"/>
              <a:t>Outdoor Recreation Goals</a:t>
            </a:r>
            <a:endParaRPr lang="en-US" b="1" dirty="0"/>
          </a:p>
        </p:txBody>
      </p:sp>
      <p:sp>
        <p:nvSpPr>
          <p:cNvPr id="3" name="Content Placeholder 2"/>
          <p:cNvSpPr>
            <a:spLocks noGrp="1"/>
          </p:cNvSpPr>
          <p:nvPr>
            <p:ph idx="1"/>
          </p:nvPr>
        </p:nvSpPr>
        <p:spPr>
          <a:xfrm>
            <a:off x="457200" y="1646237"/>
            <a:ext cx="8229600" cy="4525963"/>
          </a:xfrm>
        </p:spPr>
        <p:txBody>
          <a:bodyPr/>
          <a:lstStyle/>
          <a:p>
            <a:r>
              <a:rPr lang="en-US" dirty="0" smtClean="0"/>
              <a:t>Strategic plan includes 6 broad conservation and outdoor recreation goals</a:t>
            </a:r>
          </a:p>
          <a:p>
            <a:r>
              <a:rPr lang="en-US" dirty="0" smtClean="0"/>
              <a:t>Goals for the organization as a whole</a:t>
            </a:r>
          </a:p>
          <a:p>
            <a:r>
              <a:rPr lang="en-US" dirty="0" smtClean="0"/>
              <a:t>Goals </a:t>
            </a:r>
          </a:p>
          <a:p>
            <a:pPr lvl="1"/>
            <a:r>
              <a:rPr lang="en-US" dirty="0" smtClean="0"/>
              <a:t>reflect input from members</a:t>
            </a:r>
          </a:p>
          <a:p>
            <a:pPr lvl="1"/>
            <a:r>
              <a:rPr lang="en-US" dirty="0" smtClean="0"/>
              <a:t>build on League’s strengths at chapter, division, and national levels</a:t>
            </a:r>
          </a:p>
          <a:p>
            <a:pPr lvl="1"/>
            <a:r>
              <a:rPr lang="en-US" dirty="0"/>
              <a:t>f</a:t>
            </a:r>
            <a:r>
              <a:rPr lang="en-US" dirty="0" smtClean="0"/>
              <a:t>ocus on achieving tangible results</a:t>
            </a:r>
            <a:endParaRPr lang="en-US" dirty="0"/>
          </a:p>
        </p:txBody>
      </p:sp>
    </p:spTree>
    <p:extLst>
      <p:ext uri="{BB962C8B-B14F-4D97-AF65-F5344CB8AC3E}">
        <p14:creationId xmlns:p14="http://schemas.microsoft.com/office/powerpoint/2010/main" val="3156033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pPr marL="0" indent="0"/>
            <a:r>
              <a:rPr lang="en-US" sz="3200" b="1" dirty="0"/>
              <a:t>GOAL: C</a:t>
            </a:r>
            <a:r>
              <a:rPr lang="en-US" sz="3200" b="1" dirty="0" smtClean="0"/>
              <a:t>onnect </a:t>
            </a:r>
            <a:r>
              <a:rPr lang="en-US" sz="3200" b="1" dirty="0"/>
              <a:t>more young people to conservation and outdoor recreation. </a:t>
            </a:r>
          </a:p>
        </p:txBody>
      </p:sp>
      <p:sp>
        <p:nvSpPr>
          <p:cNvPr id="3" name="Content Placeholder 2"/>
          <p:cNvSpPr>
            <a:spLocks noGrp="1"/>
          </p:cNvSpPr>
          <p:nvPr>
            <p:ph sz="half" idx="1"/>
          </p:nvPr>
        </p:nvSpPr>
        <p:spPr>
          <a:xfrm>
            <a:off x="457200" y="1981200"/>
            <a:ext cx="4953000" cy="4876800"/>
          </a:xfrm>
        </p:spPr>
        <p:txBody>
          <a:bodyPr>
            <a:normAutofit fontScale="92500" lnSpcReduction="20000"/>
          </a:bodyPr>
          <a:lstStyle/>
          <a:p>
            <a:pPr marL="0" indent="0">
              <a:spcBef>
                <a:spcPts val="672"/>
              </a:spcBef>
              <a:buNone/>
            </a:pPr>
            <a:r>
              <a:rPr lang="en-US" dirty="0" smtClean="0"/>
              <a:t>To achieve this goal, the League will:</a:t>
            </a:r>
          </a:p>
          <a:p>
            <a:pPr marL="457200" indent="-457200">
              <a:spcBef>
                <a:spcPts val="672"/>
              </a:spcBef>
            </a:pPr>
            <a:r>
              <a:rPr lang="en-US" dirty="0" smtClean="0"/>
              <a:t>Provide chapters with support and training on engaging youth</a:t>
            </a:r>
          </a:p>
          <a:p>
            <a:pPr marL="457200" indent="-457200">
              <a:spcBef>
                <a:spcPts val="672"/>
              </a:spcBef>
            </a:pPr>
            <a:r>
              <a:rPr lang="en-US" dirty="0" smtClean="0"/>
              <a:t>Expand League programs and memberships for youth and families</a:t>
            </a:r>
          </a:p>
          <a:p>
            <a:pPr marL="457200" indent="-457200">
              <a:spcBef>
                <a:spcPts val="672"/>
              </a:spcBef>
            </a:pPr>
            <a:r>
              <a:rPr lang="en-US" dirty="0" smtClean="0"/>
              <a:t>Use technology and social media to engage youth</a:t>
            </a:r>
          </a:p>
          <a:p>
            <a:pPr marL="457200" indent="-457200">
              <a:spcBef>
                <a:spcPts val="672"/>
              </a:spcBef>
            </a:pPr>
            <a:r>
              <a:rPr lang="en-US" dirty="0" smtClean="0"/>
              <a:t>Connect youth with shooting sports, fishing, and other outdoor recreation activities at chapters </a:t>
            </a:r>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562600" y="1752600"/>
            <a:ext cx="2540000" cy="3810000"/>
          </a:xfrm>
        </p:spPr>
      </p:pic>
    </p:spTree>
    <p:extLst>
      <p:ext uri="{BB962C8B-B14F-4D97-AF65-F5344CB8AC3E}">
        <p14:creationId xmlns:p14="http://schemas.microsoft.com/office/powerpoint/2010/main" val="252973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457200"/>
            <a:ext cx="8686800" cy="1143000"/>
          </a:xfrm>
        </p:spPr>
        <p:txBody>
          <a:bodyPr>
            <a:noAutofit/>
          </a:bodyPr>
          <a:lstStyle/>
          <a:p>
            <a:pPr marL="0" indent="0"/>
            <a:r>
              <a:rPr lang="en-US" sz="3200" b="1" dirty="0" smtClean="0"/>
              <a:t>GOAL: </a:t>
            </a:r>
            <a:r>
              <a:rPr lang="en-US" sz="3200" b="1" dirty="0"/>
              <a:t>Conserve and restore habitat to support healthy, sustainable fish and wildlife populations.</a:t>
            </a:r>
          </a:p>
        </p:txBody>
      </p:sp>
      <p:sp>
        <p:nvSpPr>
          <p:cNvPr id="3" name="Content Placeholder 2"/>
          <p:cNvSpPr>
            <a:spLocks noGrp="1"/>
          </p:cNvSpPr>
          <p:nvPr>
            <p:ph sz="half" idx="1"/>
          </p:nvPr>
        </p:nvSpPr>
        <p:spPr>
          <a:xfrm>
            <a:off x="457200" y="1828800"/>
            <a:ext cx="4572000" cy="4953000"/>
          </a:xfrm>
        </p:spPr>
        <p:txBody>
          <a:bodyPr>
            <a:normAutofit fontScale="55000" lnSpcReduction="20000"/>
          </a:bodyPr>
          <a:lstStyle/>
          <a:p>
            <a:pPr marL="0" indent="0">
              <a:spcBef>
                <a:spcPts val="667"/>
              </a:spcBef>
              <a:buNone/>
            </a:pPr>
            <a:r>
              <a:rPr lang="en-US" sz="4700" dirty="0" smtClean="0"/>
              <a:t>To </a:t>
            </a:r>
            <a:r>
              <a:rPr lang="en-US" sz="4700" dirty="0"/>
              <a:t>achieve this goal, the League will:</a:t>
            </a:r>
          </a:p>
          <a:p>
            <a:pPr marL="514350" indent="-514350">
              <a:spcBef>
                <a:spcPts val="667"/>
              </a:spcBef>
            </a:pPr>
            <a:r>
              <a:rPr lang="en-US" sz="4700" dirty="0" smtClean="0"/>
              <a:t>Carry out and support local and regional projects</a:t>
            </a:r>
          </a:p>
          <a:p>
            <a:pPr marL="514350" indent="-514350">
              <a:spcBef>
                <a:spcPts val="667"/>
              </a:spcBef>
            </a:pPr>
            <a:r>
              <a:rPr lang="en-US" sz="4700" dirty="0" smtClean="0"/>
              <a:t>Advocate for policies/ funding to conserve habitat</a:t>
            </a:r>
          </a:p>
          <a:p>
            <a:pPr marL="514350" indent="-514350">
              <a:spcBef>
                <a:spcPts val="667"/>
              </a:spcBef>
            </a:pPr>
            <a:r>
              <a:rPr lang="en-US" sz="4700" dirty="0" smtClean="0"/>
              <a:t>Advocate for policies to reduce impact of energy use and production</a:t>
            </a:r>
          </a:p>
          <a:p>
            <a:pPr marL="514350" indent="-514350">
              <a:spcBef>
                <a:spcPts val="667"/>
              </a:spcBef>
            </a:pPr>
            <a:r>
              <a:rPr lang="en-US" sz="4700" dirty="0" smtClean="0"/>
              <a:t>Expand grassroots network of hunters/anglers to advocate for conservation</a:t>
            </a:r>
          </a:p>
          <a:p>
            <a:pPr marL="914400" lvl="1" indent="-514350">
              <a:buFont typeface="Arial" panose="020B0604020202020204" pitchFamily="34" charset="0"/>
              <a:buChar char="•"/>
            </a:pPr>
            <a:endParaRPr lang="en-US" dirty="0" smtClean="0"/>
          </a:p>
          <a:p>
            <a:pPr marL="914400" lvl="1" indent="-514350">
              <a:buFont typeface="Arial" panose="020B0604020202020204" pitchFamily="34" charset="0"/>
              <a:buChar char="•"/>
            </a:pPr>
            <a:endParaRPr lang="en-US" dirty="0" smtClean="0"/>
          </a:p>
          <a:p>
            <a:endParaRPr lang="en-US" dirty="0"/>
          </a:p>
        </p:txBody>
      </p:sp>
      <p:pic>
        <p:nvPicPr>
          <p:cNvPr id="2" name="Content Placeholder 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05400" y="2209799"/>
            <a:ext cx="3609110" cy="2835729"/>
          </a:xfrm>
        </p:spPr>
      </p:pic>
    </p:spTree>
    <p:extLst>
      <p:ext uri="{BB962C8B-B14F-4D97-AF65-F5344CB8AC3E}">
        <p14:creationId xmlns:p14="http://schemas.microsoft.com/office/powerpoint/2010/main" val="1919339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10600" cy="1143000"/>
          </a:xfrm>
        </p:spPr>
        <p:txBody>
          <a:bodyPr>
            <a:noAutofit/>
          </a:bodyPr>
          <a:lstStyle/>
          <a:p>
            <a:pPr marL="0" indent="0"/>
            <a:r>
              <a:rPr lang="en-US" sz="3200" b="1" dirty="0" smtClean="0"/>
              <a:t>GOAL: </a:t>
            </a:r>
            <a:r>
              <a:rPr lang="en-US" sz="3200" b="1" dirty="0"/>
              <a:t>Ensure America’s streams, rivers, lakes, and other waters are safe for fishing, swimming, and other uses.</a:t>
            </a:r>
          </a:p>
        </p:txBody>
      </p:sp>
      <p:sp>
        <p:nvSpPr>
          <p:cNvPr id="3" name="Content Placeholder 2"/>
          <p:cNvSpPr>
            <a:spLocks noGrp="1"/>
          </p:cNvSpPr>
          <p:nvPr>
            <p:ph sz="half" idx="1"/>
          </p:nvPr>
        </p:nvSpPr>
        <p:spPr>
          <a:xfrm>
            <a:off x="457200" y="1981200"/>
            <a:ext cx="4572000" cy="4724400"/>
          </a:xfrm>
        </p:spPr>
        <p:txBody>
          <a:bodyPr>
            <a:normAutofit fontScale="92500"/>
          </a:bodyPr>
          <a:lstStyle/>
          <a:p>
            <a:pPr marL="0" indent="0">
              <a:lnSpc>
                <a:spcPct val="90000"/>
              </a:lnSpc>
              <a:buNone/>
            </a:pPr>
            <a:r>
              <a:rPr lang="en-US" dirty="0" smtClean="0"/>
              <a:t>To </a:t>
            </a:r>
            <a:r>
              <a:rPr lang="en-US" dirty="0"/>
              <a:t>achieve this goal, the League will:</a:t>
            </a:r>
          </a:p>
          <a:p>
            <a:pPr marL="514350" indent="-514350">
              <a:lnSpc>
                <a:spcPct val="90000"/>
              </a:lnSpc>
            </a:pPr>
            <a:r>
              <a:rPr lang="en-US" dirty="0" smtClean="0"/>
              <a:t>Engage more people in water quality monitoring</a:t>
            </a:r>
          </a:p>
          <a:p>
            <a:pPr marL="514350" indent="-514350">
              <a:lnSpc>
                <a:spcPct val="90000"/>
              </a:lnSpc>
            </a:pPr>
            <a:r>
              <a:rPr lang="en-US" dirty="0" smtClean="0"/>
              <a:t>Support stream restoration</a:t>
            </a:r>
          </a:p>
          <a:p>
            <a:pPr marL="514350" indent="-514350">
              <a:lnSpc>
                <a:spcPct val="90000"/>
              </a:lnSpc>
            </a:pPr>
            <a:r>
              <a:rPr lang="en-US" dirty="0" smtClean="0"/>
              <a:t>Use water-based activities to connect youth with the outdoors</a:t>
            </a:r>
          </a:p>
          <a:p>
            <a:pPr marL="514350" indent="-514350">
              <a:lnSpc>
                <a:spcPct val="90000"/>
              </a:lnSpc>
            </a:pPr>
            <a:r>
              <a:rPr lang="en-US" dirty="0" smtClean="0"/>
              <a:t>Advocate for agriculture, energy and other policies that protect water quality and wetlands</a:t>
            </a:r>
            <a:endParaRPr lang="en-US" dirty="0"/>
          </a:p>
          <a:p>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638800" y="1905000"/>
            <a:ext cx="2438400" cy="3667354"/>
          </a:xfrm>
        </p:spPr>
      </p:pic>
    </p:spTree>
    <p:extLst>
      <p:ext uri="{BB962C8B-B14F-4D97-AF65-F5344CB8AC3E}">
        <p14:creationId xmlns:p14="http://schemas.microsoft.com/office/powerpoint/2010/main" val="715670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pPr marL="0" indent="0"/>
            <a:r>
              <a:rPr lang="en-US" sz="3200" b="1" dirty="0" smtClean="0"/>
              <a:t>GOAL: </a:t>
            </a:r>
            <a:r>
              <a:rPr lang="en-US" sz="3200" b="1" dirty="0"/>
              <a:t>Engage more people in sustainable outdoor recreation.</a:t>
            </a:r>
          </a:p>
        </p:txBody>
      </p:sp>
      <p:sp>
        <p:nvSpPr>
          <p:cNvPr id="3" name="Content Placeholder 2"/>
          <p:cNvSpPr>
            <a:spLocks noGrp="1"/>
          </p:cNvSpPr>
          <p:nvPr>
            <p:ph sz="half" idx="1"/>
          </p:nvPr>
        </p:nvSpPr>
        <p:spPr>
          <a:xfrm>
            <a:off x="457200" y="1905000"/>
            <a:ext cx="4800600" cy="4648200"/>
          </a:xfrm>
        </p:spPr>
        <p:txBody>
          <a:bodyPr>
            <a:normAutofit/>
          </a:bodyPr>
          <a:lstStyle/>
          <a:p>
            <a:pPr marL="0" indent="0">
              <a:lnSpc>
                <a:spcPct val="90000"/>
              </a:lnSpc>
              <a:buNone/>
            </a:pPr>
            <a:r>
              <a:rPr lang="en-US" sz="2600" dirty="0" smtClean="0"/>
              <a:t>To </a:t>
            </a:r>
            <a:r>
              <a:rPr lang="en-US" sz="2600" dirty="0"/>
              <a:t>achieve this goal, the League will:</a:t>
            </a:r>
          </a:p>
          <a:p>
            <a:pPr marL="514350" indent="-514350">
              <a:lnSpc>
                <a:spcPct val="90000"/>
              </a:lnSpc>
            </a:pPr>
            <a:r>
              <a:rPr lang="en-US" sz="2600" dirty="0" smtClean="0"/>
              <a:t>Promote outdoor activities that engage families</a:t>
            </a:r>
          </a:p>
          <a:p>
            <a:pPr marL="514350" indent="-514350">
              <a:lnSpc>
                <a:spcPct val="90000"/>
              </a:lnSpc>
            </a:pPr>
            <a:r>
              <a:rPr lang="en-US" sz="2600" dirty="0" smtClean="0"/>
              <a:t>Provide opportunities for more people and new audiences to enjoy shooting sports, fishing, other outdoor recreation</a:t>
            </a:r>
          </a:p>
          <a:p>
            <a:pPr marL="514350" indent="-514350">
              <a:lnSpc>
                <a:spcPct val="90000"/>
              </a:lnSpc>
            </a:pPr>
            <a:r>
              <a:rPr lang="en-US" sz="2600" dirty="0" smtClean="0"/>
              <a:t>Mentor youth and adults interested in hunting</a:t>
            </a:r>
          </a:p>
          <a:p>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67158" y="2073185"/>
            <a:ext cx="3472041" cy="3032215"/>
          </a:xfrm>
        </p:spPr>
      </p:pic>
    </p:spTree>
    <p:extLst>
      <p:ext uri="{BB962C8B-B14F-4D97-AF65-F5344CB8AC3E}">
        <p14:creationId xmlns:p14="http://schemas.microsoft.com/office/powerpoint/2010/main" val="2361479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Autofit/>
          </a:bodyPr>
          <a:lstStyle/>
          <a:p>
            <a:pPr marL="0" indent="0"/>
            <a:r>
              <a:rPr lang="en-US" sz="3200" b="1" dirty="0" smtClean="0"/>
              <a:t>GOAL: </a:t>
            </a:r>
            <a:r>
              <a:rPr lang="en-US" sz="3200" b="1" dirty="0"/>
              <a:t>Raise the profile of the League as a leading voice for common-sense conservation and sustainable outdoor recreation.</a:t>
            </a:r>
          </a:p>
        </p:txBody>
      </p:sp>
      <p:sp>
        <p:nvSpPr>
          <p:cNvPr id="3" name="Content Placeholder 2"/>
          <p:cNvSpPr>
            <a:spLocks noGrp="1"/>
          </p:cNvSpPr>
          <p:nvPr>
            <p:ph sz="half" idx="1"/>
          </p:nvPr>
        </p:nvSpPr>
        <p:spPr>
          <a:xfrm>
            <a:off x="457200" y="2362200"/>
            <a:ext cx="4267200" cy="4114800"/>
          </a:xfrm>
        </p:spPr>
        <p:txBody>
          <a:bodyPr>
            <a:normAutofit/>
          </a:bodyPr>
          <a:lstStyle/>
          <a:p>
            <a:pPr marL="0" indent="0">
              <a:lnSpc>
                <a:spcPct val="90000"/>
              </a:lnSpc>
              <a:spcBef>
                <a:spcPts val="672"/>
              </a:spcBef>
              <a:buNone/>
            </a:pPr>
            <a:r>
              <a:rPr lang="en-US" sz="2600" dirty="0" smtClean="0"/>
              <a:t>To </a:t>
            </a:r>
            <a:r>
              <a:rPr lang="en-US" sz="2600" dirty="0"/>
              <a:t>achieve this goal, the League will:</a:t>
            </a:r>
          </a:p>
          <a:p>
            <a:pPr marL="514350" indent="-514350">
              <a:lnSpc>
                <a:spcPct val="90000"/>
              </a:lnSpc>
              <a:spcBef>
                <a:spcPts val="672"/>
              </a:spcBef>
            </a:pPr>
            <a:r>
              <a:rPr lang="en-US" sz="2600" dirty="0" smtClean="0"/>
              <a:t>Provide communications support to chapters</a:t>
            </a:r>
          </a:p>
          <a:p>
            <a:pPr marL="514350" indent="-514350">
              <a:lnSpc>
                <a:spcPct val="90000"/>
              </a:lnSpc>
              <a:spcBef>
                <a:spcPts val="672"/>
              </a:spcBef>
            </a:pPr>
            <a:r>
              <a:rPr lang="en-US" sz="2600" dirty="0" smtClean="0"/>
              <a:t>Connect with local and national news media</a:t>
            </a:r>
          </a:p>
          <a:p>
            <a:pPr marL="514350" indent="-514350">
              <a:lnSpc>
                <a:spcPct val="90000"/>
              </a:lnSpc>
              <a:spcBef>
                <a:spcPts val="672"/>
              </a:spcBef>
            </a:pPr>
            <a:r>
              <a:rPr lang="en-US" sz="2600" dirty="0" smtClean="0"/>
              <a:t>Improve Web presence and use of social media to promote the League</a:t>
            </a:r>
            <a:endParaRPr lang="en-US" sz="2600" dirty="0"/>
          </a:p>
          <a:p>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00600" y="2209800"/>
            <a:ext cx="4114800" cy="3086100"/>
          </a:xfrm>
        </p:spPr>
      </p:pic>
    </p:spTree>
    <p:extLst>
      <p:ext uri="{BB962C8B-B14F-4D97-AF65-F5344CB8AC3E}">
        <p14:creationId xmlns:p14="http://schemas.microsoft.com/office/powerpoint/2010/main" val="1811021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indent="0"/>
            <a:r>
              <a:rPr lang="en-US" sz="3200" b="1" dirty="0" smtClean="0"/>
              <a:t>GOAL: </a:t>
            </a:r>
            <a:r>
              <a:rPr lang="en-US" sz="3200" b="1" dirty="0"/>
              <a:t>Strengthen partnerships among all levels of the League to advance the League’s mission.</a:t>
            </a:r>
          </a:p>
        </p:txBody>
      </p:sp>
      <p:sp>
        <p:nvSpPr>
          <p:cNvPr id="3" name="Content Placeholder 2"/>
          <p:cNvSpPr>
            <a:spLocks noGrp="1"/>
          </p:cNvSpPr>
          <p:nvPr>
            <p:ph sz="half" idx="1"/>
          </p:nvPr>
        </p:nvSpPr>
        <p:spPr>
          <a:xfrm>
            <a:off x="228600" y="1905000"/>
            <a:ext cx="4343400" cy="4800600"/>
          </a:xfrm>
        </p:spPr>
        <p:txBody>
          <a:bodyPr>
            <a:normAutofit fontScale="92500" lnSpcReduction="10000"/>
          </a:bodyPr>
          <a:lstStyle/>
          <a:p>
            <a:pPr marL="0" indent="0">
              <a:lnSpc>
                <a:spcPct val="90000"/>
              </a:lnSpc>
              <a:spcBef>
                <a:spcPts val="627"/>
              </a:spcBef>
              <a:buNone/>
            </a:pPr>
            <a:r>
              <a:rPr lang="en-US" dirty="0"/>
              <a:t>To achieve this goal, the League will:</a:t>
            </a:r>
          </a:p>
          <a:p>
            <a:pPr marL="514350" indent="-514350">
              <a:lnSpc>
                <a:spcPct val="90000"/>
              </a:lnSpc>
              <a:spcBef>
                <a:spcPts val="627"/>
              </a:spcBef>
            </a:pPr>
            <a:r>
              <a:rPr lang="en-US" dirty="0" smtClean="0"/>
              <a:t>Improve communication among all levels, including in-person</a:t>
            </a:r>
          </a:p>
          <a:p>
            <a:pPr marL="514350" indent="-514350">
              <a:lnSpc>
                <a:spcPct val="90000"/>
              </a:lnSpc>
              <a:spcBef>
                <a:spcPts val="627"/>
              </a:spcBef>
            </a:pPr>
            <a:r>
              <a:rPr lang="en-US" dirty="0" smtClean="0"/>
              <a:t>Provide training, tools, and project ideas for members</a:t>
            </a:r>
          </a:p>
          <a:p>
            <a:pPr marL="514350" indent="-514350">
              <a:lnSpc>
                <a:spcPct val="90000"/>
              </a:lnSpc>
              <a:spcBef>
                <a:spcPts val="627"/>
              </a:spcBef>
            </a:pPr>
            <a:r>
              <a:rPr lang="en-US" dirty="0" smtClean="0"/>
              <a:t>Utilize technology to link members together to share knowledge, experience</a:t>
            </a:r>
          </a:p>
          <a:p>
            <a:pPr marL="514350" indent="-514350">
              <a:lnSpc>
                <a:spcPct val="90000"/>
              </a:lnSpc>
              <a:spcBef>
                <a:spcPts val="627"/>
              </a:spcBef>
            </a:pPr>
            <a:r>
              <a:rPr lang="en-US" dirty="0" smtClean="0"/>
              <a:t>Automate membership processing where possible</a:t>
            </a:r>
          </a:p>
          <a:p>
            <a:endParaRPr lang="en-US" dirty="0"/>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86596" y="2048098"/>
            <a:ext cx="4076403" cy="3057302"/>
          </a:xfrm>
        </p:spPr>
      </p:pic>
    </p:spTree>
    <p:extLst>
      <p:ext uri="{BB962C8B-B14F-4D97-AF65-F5344CB8AC3E}">
        <p14:creationId xmlns:p14="http://schemas.microsoft.com/office/powerpoint/2010/main" val="17557745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1497</TotalTime>
  <Words>3161</Words>
  <Application>Microsoft Office PowerPoint</Application>
  <PresentationFormat>On-screen Show (4:3)</PresentationFormat>
  <Paragraphs>208</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Achieving Results for  Outdoor America</vt:lpstr>
      <vt:lpstr>IWLA Strategic Plan</vt:lpstr>
      <vt:lpstr>League’s Conservation and  Outdoor Recreation Goals</vt:lpstr>
      <vt:lpstr>GOAL: Connect more young people to conservation and outdoor recreation. </vt:lpstr>
      <vt:lpstr>GOAL: Conserve and restore habitat to support healthy, sustainable fish and wildlife populations.</vt:lpstr>
      <vt:lpstr>GOAL: Ensure America’s streams, rivers, lakes, and other waters are safe for fishing, swimming, and other uses.</vt:lpstr>
      <vt:lpstr>GOAL: Engage more people in sustainable outdoor recreation.</vt:lpstr>
      <vt:lpstr>GOAL: Raise the profile of the League as a leading voice for common-sense conservation and sustainable outdoor recreation.</vt:lpstr>
      <vt:lpstr>GOAL: Strengthen partnerships among all levels of the League to advance the League’s mission.</vt:lpstr>
      <vt:lpstr>Action Steps – National Organization</vt:lpstr>
      <vt:lpstr>Action Steps – Chapters and Members</vt:lpstr>
      <vt:lpstr>Measuring Progress</vt:lpstr>
      <vt:lpstr>League Has Momentum in 2014</vt:lpstr>
      <vt:lpstr>Thank you very much!</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Merritt</dc:creator>
  <cp:lastModifiedBy>Dawn Merritt</cp:lastModifiedBy>
  <cp:revision>151</cp:revision>
  <cp:lastPrinted>2014-02-03T13:31:11Z</cp:lastPrinted>
  <dcterms:created xsi:type="dcterms:W3CDTF">2014-01-17T17:29:50Z</dcterms:created>
  <dcterms:modified xsi:type="dcterms:W3CDTF">2014-02-03T19:42:47Z</dcterms:modified>
</cp:coreProperties>
</file>